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serrat" charset="1" panose="00000500000000000000"/>
      <p:regular r:id="rId24"/>
    </p:embeddedFont>
    <p:embeddedFont>
      <p:font typeface="Arimo Bold" charset="1" panose="020B0704020202020204"/>
      <p:regular r:id="rId25"/>
    </p:embeddedFont>
    <p:embeddedFont>
      <p:font typeface="Heebo Light" charset="1" panose="00000400000000000000"/>
      <p:regular r:id="rId26"/>
    </p:embeddedFont>
    <p:embeddedFont>
      <p:font typeface="Evolventa" charset="1" panose="020B0502020202020204"/>
      <p:regular r:id="rId27"/>
    </p:embeddedFont>
    <p:embeddedFont>
      <p:font typeface="Evolventa Bold" charset="1" panose="020B0702020202020204"/>
      <p:regular r:id="rId28"/>
    </p:embeddedFont>
    <p:embeddedFont>
      <p:font typeface="Arial" charset="1" panose="020B0502020202020204"/>
      <p:regular r:id="rId33"/>
    </p:embeddedFont>
    <p:embeddedFont>
      <p:font typeface="Canva Sans" charset="1" panose="020B0503030501040103"/>
      <p:regular r:id="rId34"/>
    </p:embeddedFont>
    <p:embeddedFont>
      <p:font typeface="Canva Sans Bold" charset="1" panose="020B0803030501040103"/>
      <p:regular r:id="rId35"/>
    </p:embeddedFont>
    <p:embeddedFont>
      <p:font typeface="Oranienbaum" charset="1" panose="020005060800000200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Masters/notesMaster1.xml" Type="http://schemas.openxmlformats.org/officeDocument/2006/relationships/notesMaster"/><Relationship Id="rId3" Target="viewProps.xml" Type="http://schemas.openxmlformats.org/officeDocument/2006/relationships/viewProps"/><Relationship Id="rId30" Target="theme/theme2.xml" Type="http://schemas.openxmlformats.org/officeDocument/2006/relationships/theme"/><Relationship Id="rId31" Target="notesSlides/notesSlide1.xml" Type="http://schemas.openxmlformats.org/officeDocument/2006/relationships/notesSlide"/><Relationship Id="rId32" Target="notesSlides/notesSlide2.xml" Type="http://schemas.openxmlformats.org/officeDocument/2006/relationships/notes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0" y="0"/>
            <a:ext cx="6448926" cy="10287000"/>
          </a:xfrm>
          <a:custGeom>
            <a:avLst/>
            <a:gdLst/>
            <a:ahLst/>
            <a:cxnLst/>
            <a:rect r="r" b="b" t="t" l="l"/>
            <a:pathLst>
              <a:path h="10287000" w="6448926">
                <a:moveTo>
                  <a:pt x="0" y="0"/>
                </a:moveTo>
                <a:lnTo>
                  <a:pt x="6448926" y="0"/>
                </a:lnTo>
                <a:lnTo>
                  <a:pt x="64489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71" t="0" r="-317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07706" y="420998"/>
            <a:ext cx="11334631" cy="44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50"/>
              </a:lnSpc>
            </a:pPr>
            <a:r>
              <a:rPr lang="en-US" sz="922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Protecting Endangered Species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15416" y="4750624"/>
            <a:ext cx="3488636" cy="291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300" b="true">
                <a:solidFill>
                  <a:srgbClr val="DCD7E5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l">
              <a:lnSpc>
                <a:spcPts val="4649"/>
              </a:lnSpc>
            </a:pPr>
            <a:r>
              <a:rPr lang="en-US" sz="3300" b="true">
                <a:solidFill>
                  <a:srgbClr val="DCD7E5"/>
                </a:solidFill>
                <a:latin typeface="Arimo Bold"/>
                <a:ea typeface="Arimo Bold"/>
                <a:cs typeface="Arimo Bold"/>
                <a:sym typeface="Arimo Bold"/>
              </a:rPr>
              <a:t>Visvajeet R S</a:t>
            </a:r>
          </a:p>
          <a:p>
            <a:pPr algn="l">
              <a:lnSpc>
                <a:spcPts val="4649"/>
              </a:lnSpc>
            </a:pPr>
            <a:r>
              <a:rPr lang="en-US" sz="3300" b="true">
                <a:solidFill>
                  <a:srgbClr val="DCD7E5"/>
                </a:solidFill>
                <a:latin typeface="Arimo Bold"/>
                <a:ea typeface="Arimo Bold"/>
                <a:cs typeface="Arimo Bold"/>
                <a:sym typeface="Arimo Bold"/>
              </a:rPr>
              <a:t>Aishwarya R</a:t>
            </a:r>
          </a:p>
          <a:p>
            <a:pPr algn="l">
              <a:lnSpc>
                <a:spcPts val="4649"/>
              </a:lnSpc>
            </a:pPr>
            <a:r>
              <a:rPr lang="en-US" sz="3300" b="true">
                <a:solidFill>
                  <a:srgbClr val="DCD7E5"/>
                </a:solidFill>
                <a:latin typeface="Arimo Bold"/>
                <a:ea typeface="Arimo Bold"/>
                <a:cs typeface="Arimo Bold"/>
                <a:sym typeface="Arimo Bold"/>
              </a:rPr>
              <a:t>Arisha Begam T</a:t>
            </a:r>
          </a:p>
          <a:p>
            <a:pPr algn="l">
              <a:lnSpc>
                <a:spcPts val="4649"/>
              </a:lnSpc>
            </a:pPr>
            <a:r>
              <a:rPr lang="en-US" sz="3300" b="true">
                <a:solidFill>
                  <a:srgbClr val="DCD7E5"/>
                </a:solidFill>
                <a:latin typeface="Arimo Bold"/>
                <a:ea typeface="Arimo Bold"/>
                <a:cs typeface="Arimo Bold"/>
                <a:sym typeface="Arimo Bold"/>
              </a:rPr>
              <a:t>Makilini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8159" y="352052"/>
            <a:ext cx="11871332" cy="1101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66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Artifact, Activity, and Spatial Mappings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228162" y="1747284"/>
            <a:ext cx="4486278" cy="3820120"/>
          </a:xfrm>
          <a:custGeom>
            <a:avLst/>
            <a:gdLst/>
            <a:ahLst/>
            <a:cxnLst/>
            <a:rect r="r" b="b" t="t" l="l"/>
            <a:pathLst>
              <a:path h="3820120" w="4486278">
                <a:moveTo>
                  <a:pt x="0" y="0"/>
                </a:moveTo>
                <a:lnTo>
                  <a:pt x="4486278" y="0"/>
                </a:lnTo>
                <a:lnTo>
                  <a:pt x="4486278" y="3820120"/>
                </a:lnTo>
                <a:lnTo>
                  <a:pt x="0" y="3820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962" t="0" r="-1896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8159" y="5688388"/>
            <a:ext cx="3518198" cy="52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Spatial Mapping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6882009" y="1747196"/>
            <a:ext cx="4486407" cy="3820299"/>
          </a:xfrm>
          <a:custGeom>
            <a:avLst/>
            <a:gdLst/>
            <a:ahLst/>
            <a:cxnLst/>
            <a:rect r="r" b="b" t="t" l="l"/>
            <a:pathLst>
              <a:path h="3820299" w="4486407">
                <a:moveTo>
                  <a:pt x="0" y="0"/>
                </a:moveTo>
                <a:lnTo>
                  <a:pt x="4486407" y="0"/>
                </a:lnTo>
                <a:lnTo>
                  <a:pt x="4486407" y="3820298"/>
                </a:lnTo>
                <a:lnTo>
                  <a:pt x="0" y="3820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963" t="0" r="-18963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919532" y="5842408"/>
            <a:ext cx="3790704" cy="52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Activity Mapping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13573562" y="1747196"/>
            <a:ext cx="4486278" cy="3820121"/>
          </a:xfrm>
          <a:custGeom>
            <a:avLst/>
            <a:gdLst/>
            <a:ahLst/>
            <a:cxnLst/>
            <a:rect r="r" b="b" t="t" l="l"/>
            <a:pathLst>
              <a:path h="3820121" w="4486278">
                <a:moveTo>
                  <a:pt x="0" y="0"/>
                </a:moveTo>
                <a:lnTo>
                  <a:pt x="4486278" y="0"/>
                </a:lnTo>
                <a:lnTo>
                  <a:pt x="4486278" y="3820120"/>
                </a:lnTo>
                <a:lnTo>
                  <a:pt x="0" y="38201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962" t="0" r="-18962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611082" y="5842230"/>
            <a:ext cx="4144674" cy="52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Artifact Mapping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55050" y="6421040"/>
            <a:ext cx="4704789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Catalog the various tools, technologies, and resources used by different stakeholders in endangered species protection, exploring how they can be better integrated and optimized.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90003" y="6731872"/>
            <a:ext cx="5146315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Field Research and Monitoring: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Scientists and conservationists regularly conduct fieldwork to observe species in their natural habitats, recording population data, health indicators, and threats.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8162" y="6243142"/>
            <a:ext cx="4848915" cy="390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47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Cameras and Drones:</a:t>
            </a:r>
          </a:p>
          <a:p>
            <a:pPr algn="l">
              <a:lnSpc>
                <a:spcPts val="2964"/>
              </a:lnSpc>
            </a:pPr>
            <a:r>
              <a:rPr lang="en-US" sz="247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Used for monitoring wildlife populations, tracking movements, and identifying threats like poaching.</a:t>
            </a:r>
          </a:p>
          <a:p>
            <a:pPr algn="l">
              <a:lnSpc>
                <a:spcPts val="2964"/>
              </a:lnSpc>
            </a:pPr>
            <a:r>
              <a:rPr lang="en-US" sz="247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Satellite Tracking Collars:</a:t>
            </a:r>
          </a:p>
          <a:p>
            <a:pPr algn="l">
              <a:lnSpc>
                <a:spcPts val="2964"/>
              </a:lnSpc>
            </a:pPr>
            <a:r>
              <a:rPr lang="en-US" sz="2470">
                <a:solidFill>
                  <a:srgbClr val="31136C"/>
                </a:solidFill>
                <a:latin typeface="Arial"/>
                <a:ea typeface="Arial"/>
                <a:cs typeface="Arial"/>
                <a:sym typeface="Arial"/>
              </a:rPr>
              <a:t>Attached to endangered animals for real-time tracking, migration pattern analysis, and health monitoring..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3105" y="0"/>
            <a:ext cx="8354895" cy="4771428"/>
          </a:xfrm>
          <a:custGeom>
            <a:avLst/>
            <a:gdLst/>
            <a:ahLst/>
            <a:cxnLst/>
            <a:rect r="r" b="b" t="t" l="l"/>
            <a:pathLst>
              <a:path h="4771428" w="8354895">
                <a:moveTo>
                  <a:pt x="0" y="0"/>
                </a:moveTo>
                <a:lnTo>
                  <a:pt x="8354895" y="0"/>
                </a:lnTo>
                <a:lnTo>
                  <a:pt x="8354895" y="4771428"/>
                </a:lnTo>
                <a:lnTo>
                  <a:pt x="0" y="4771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1868" y="1894639"/>
            <a:ext cx="8425272" cy="8392361"/>
          </a:xfrm>
          <a:custGeom>
            <a:avLst/>
            <a:gdLst/>
            <a:ahLst/>
            <a:cxnLst/>
            <a:rect r="r" b="b" t="t" l="l"/>
            <a:pathLst>
              <a:path h="8392361" w="8425272">
                <a:moveTo>
                  <a:pt x="0" y="0"/>
                </a:moveTo>
                <a:lnTo>
                  <a:pt x="8425272" y="0"/>
                </a:lnTo>
                <a:lnTo>
                  <a:pt x="8425272" y="8392361"/>
                </a:lnTo>
                <a:lnTo>
                  <a:pt x="0" y="8392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17658" y="5295402"/>
            <a:ext cx="8448243" cy="4054443"/>
            <a:chOff x="0" y="0"/>
            <a:chExt cx="2225052" cy="10678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5052" cy="1067837"/>
            </a:xfrm>
            <a:custGeom>
              <a:avLst/>
              <a:gdLst/>
              <a:ahLst/>
              <a:cxnLst/>
              <a:rect r="r" b="b" t="t" l="l"/>
              <a:pathLst>
                <a:path h="1067837" w="2225052">
                  <a:moveTo>
                    <a:pt x="46736" y="0"/>
                  </a:moveTo>
                  <a:lnTo>
                    <a:pt x="2178316" y="0"/>
                  </a:lnTo>
                  <a:cubicBezTo>
                    <a:pt x="2204127" y="0"/>
                    <a:pt x="2225052" y="20924"/>
                    <a:pt x="2225052" y="46736"/>
                  </a:cubicBezTo>
                  <a:lnTo>
                    <a:pt x="2225052" y="1021101"/>
                  </a:lnTo>
                  <a:cubicBezTo>
                    <a:pt x="2225052" y="1046912"/>
                    <a:pt x="2204127" y="1067837"/>
                    <a:pt x="2178316" y="1067837"/>
                  </a:cubicBezTo>
                  <a:lnTo>
                    <a:pt x="46736" y="1067837"/>
                  </a:lnTo>
                  <a:cubicBezTo>
                    <a:pt x="20924" y="1067837"/>
                    <a:pt x="0" y="1046912"/>
                    <a:pt x="0" y="1021101"/>
                  </a:cubicBezTo>
                  <a:lnTo>
                    <a:pt x="0" y="46736"/>
                  </a:lnTo>
                  <a:cubicBezTo>
                    <a:pt x="0" y="20924"/>
                    <a:pt x="20924" y="0"/>
                    <a:pt x="46736" y="0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25052" cy="110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02680" y="264281"/>
            <a:ext cx="7928729" cy="112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PROJECT MAPPING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17658" y="5533467"/>
            <a:ext cx="8322482" cy="399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Identify endangered species in specific regions</a:t>
            </a:r>
          </a:p>
          <a:p>
            <a:pPr algn="ctr" marL="543582" indent="-271791" lvl="1">
              <a:lnSpc>
                <a:spcPts val="3524"/>
              </a:lnSpc>
              <a:buAutoNum type="arabicPeriod" startAt="1"/>
            </a:pPr>
            <a:r>
              <a:rPr lang="en-US" sz="2517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 using AI.</a:t>
            </a:r>
          </a:p>
          <a:p>
            <a:pPr algn="ctr" marL="543582" indent="-271791" lvl="1">
              <a:lnSpc>
                <a:spcPts val="3524"/>
              </a:lnSpc>
              <a:buAutoNum type="arabicPeriod" startAt="1"/>
            </a:pPr>
            <a:r>
              <a:rPr lang="en-US" sz="2517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Monitor populations through data collection</a:t>
            </a:r>
          </a:p>
          <a:p>
            <a:pPr algn="ctr" marL="543582" indent="-271791" lvl="1">
              <a:lnSpc>
                <a:spcPts val="3524"/>
              </a:lnSpc>
              <a:buAutoNum type="arabicPeriod" startAt="1"/>
            </a:pPr>
            <a:r>
              <a:rPr lang="en-US" sz="2517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 and analysis.</a:t>
            </a:r>
          </a:p>
          <a:p>
            <a:pPr algn="ctr" marL="543582" indent="-271791" lvl="1">
              <a:lnSpc>
                <a:spcPts val="3524"/>
              </a:lnSpc>
              <a:buAutoNum type="arabicPeriod" startAt="1"/>
            </a:pPr>
            <a:r>
              <a:rPr lang="en-US" sz="2517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Predict threats to species using machine </a:t>
            </a:r>
          </a:p>
          <a:p>
            <a:pPr algn="ctr" marL="543582" indent="-271791" lvl="1">
              <a:lnSpc>
                <a:spcPts val="3524"/>
              </a:lnSpc>
              <a:buAutoNum type="arabicPeriod" startAt="1"/>
            </a:pPr>
            <a:r>
              <a:rPr lang="en-US" sz="2517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learning models.</a:t>
            </a:r>
          </a:p>
          <a:p>
            <a:pPr algn="ctr" marL="543582" indent="-271791" lvl="1">
              <a:lnSpc>
                <a:spcPts val="3524"/>
              </a:lnSpc>
              <a:buAutoNum type="arabicPeriod" startAt="1"/>
            </a:pPr>
            <a:r>
              <a:rPr lang="en-US" sz="2517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Educate the public about endangered species and </a:t>
            </a:r>
          </a:p>
          <a:p>
            <a:pPr algn="ctr" marL="543582" indent="-271791" lvl="1">
              <a:lnSpc>
                <a:spcPts val="3524"/>
              </a:lnSpc>
              <a:buAutoNum type="arabicPeriod" startAt="1"/>
            </a:pPr>
            <a:r>
              <a:rPr lang="en-US" sz="2517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conservation efforts.</a:t>
            </a:r>
          </a:p>
          <a:p>
            <a:pPr algn="ctr">
              <a:lnSpc>
                <a:spcPts val="3524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40101" y="34092"/>
            <a:ext cx="8003773" cy="5143500"/>
          </a:xfrm>
          <a:custGeom>
            <a:avLst/>
            <a:gdLst/>
            <a:ahLst/>
            <a:cxnLst/>
            <a:rect r="r" b="b" t="t" l="l"/>
            <a:pathLst>
              <a:path h="5143500" w="8003773">
                <a:moveTo>
                  <a:pt x="0" y="0"/>
                </a:moveTo>
                <a:lnTo>
                  <a:pt x="8003773" y="0"/>
                </a:lnTo>
                <a:lnTo>
                  <a:pt x="800377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4" t="0" r="-48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0227" y="0"/>
            <a:ext cx="1844091" cy="2269650"/>
            <a:chOff x="0" y="0"/>
            <a:chExt cx="6604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660400" cy="876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309" y="4144270"/>
            <a:ext cx="9400791" cy="5114030"/>
          </a:xfrm>
          <a:custGeom>
            <a:avLst/>
            <a:gdLst/>
            <a:ahLst/>
            <a:cxnLst/>
            <a:rect r="r" b="b" t="t" l="l"/>
            <a:pathLst>
              <a:path h="5114030" w="9400791">
                <a:moveTo>
                  <a:pt x="0" y="0"/>
                </a:moveTo>
                <a:lnTo>
                  <a:pt x="9400792" y="0"/>
                </a:lnTo>
                <a:lnTo>
                  <a:pt x="9400792" y="5114030"/>
                </a:lnTo>
                <a:lnTo>
                  <a:pt x="0" y="5114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53638" y="5129967"/>
            <a:ext cx="8934362" cy="31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</a:pPr>
          </a:p>
          <a:p>
            <a:pPr algn="ctr" marL="482925" indent="-241463" lvl="1">
              <a:lnSpc>
                <a:spcPts val="3131"/>
              </a:lnSpc>
              <a:buFont typeface="Arial"/>
              <a:buChar char="•"/>
            </a:pPr>
            <a:r>
              <a:rPr lang="en-US" b="true" sz="2236">
                <a:solidFill>
                  <a:srgbClr val="F2F0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</a:t>
            </a:r>
            <a:r>
              <a:rPr lang="en-US" b="true" sz="223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36">
                <a:solidFill>
                  <a:srgbClr val="F2F0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Recognition: Use computer vision to identify species in images from camera traps or drones.</a:t>
            </a:r>
          </a:p>
          <a:p>
            <a:pPr algn="ctr" marL="482925" indent="-241463" lvl="1">
              <a:lnSpc>
                <a:spcPts val="3131"/>
              </a:lnSpc>
              <a:buFont typeface="Arial"/>
              <a:buChar char="•"/>
            </a:pPr>
            <a:r>
              <a:rPr lang="en-US" b="true" sz="2236">
                <a:solidFill>
                  <a:srgbClr val="F2F0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Analytics: Develop models to predict population trends and threats based on historical data.</a:t>
            </a:r>
          </a:p>
          <a:p>
            <a:pPr algn="ctr" marL="482925" indent="-241463" lvl="1">
              <a:lnSpc>
                <a:spcPts val="3131"/>
              </a:lnSpc>
              <a:buFont typeface="Arial"/>
              <a:buChar char="•"/>
            </a:pPr>
            <a:r>
              <a:rPr lang="en-US" b="true" sz="2236">
                <a:solidFill>
                  <a:srgbClr val="F2F0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 Language Processing: Analyze social media and news articles to track public sentiment and awareness.</a:t>
            </a:r>
          </a:p>
          <a:p>
            <a:pPr algn="ctr">
              <a:lnSpc>
                <a:spcPts val="313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548692"/>
            <a:ext cx="9540101" cy="92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4"/>
              </a:lnSpc>
            </a:pPr>
            <a:r>
              <a:rPr lang="en-US" sz="2653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Sources: Gather data from wildlife databases, ecological studies, and satellite imagery.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5566" y="1612787"/>
            <a:ext cx="9199489" cy="5080709"/>
            <a:chOff x="0" y="0"/>
            <a:chExt cx="2422911" cy="1338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2911" cy="1338129"/>
            </a:xfrm>
            <a:custGeom>
              <a:avLst/>
              <a:gdLst/>
              <a:ahLst/>
              <a:cxnLst/>
              <a:rect r="r" b="b" t="t" l="l"/>
              <a:pathLst>
                <a:path h="1338129" w="2422911">
                  <a:moveTo>
                    <a:pt x="42920" y="0"/>
                  </a:moveTo>
                  <a:lnTo>
                    <a:pt x="2379991" y="0"/>
                  </a:lnTo>
                  <a:cubicBezTo>
                    <a:pt x="2391374" y="0"/>
                    <a:pt x="2402291" y="4522"/>
                    <a:pt x="2410340" y="12571"/>
                  </a:cubicBezTo>
                  <a:cubicBezTo>
                    <a:pt x="2418389" y="20620"/>
                    <a:pt x="2422911" y="31537"/>
                    <a:pt x="2422911" y="42920"/>
                  </a:cubicBezTo>
                  <a:lnTo>
                    <a:pt x="2422911" y="1295210"/>
                  </a:lnTo>
                  <a:cubicBezTo>
                    <a:pt x="2422911" y="1306593"/>
                    <a:pt x="2418389" y="1317509"/>
                    <a:pt x="2410340" y="1325558"/>
                  </a:cubicBezTo>
                  <a:cubicBezTo>
                    <a:pt x="2402291" y="1333607"/>
                    <a:pt x="2391374" y="1338129"/>
                    <a:pt x="2379991" y="1338129"/>
                  </a:cubicBezTo>
                  <a:lnTo>
                    <a:pt x="42920" y="1338129"/>
                  </a:lnTo>
                  <a:cubicBezTo>
                    <a:pt x="31537" y="1338129"/>
                    <a:pt x="20620" y="1333607"/>
                    <a:pt x="12571" y="1325558"/>
                  </a:cubicBezTo>
                  <a:cubicBezTo>
                    <a:pt x="4522" y="1317509"/>
                    <a:pt x="0" y="1306593"/>
                    <a:pt x="0" y="1295210"/>
                  </a:cubicBezTo>
                  <a:lnTo>
                    <a:pt x="0" y="42920"/>
                  </a:lnTo>
                  <a:cubicBezTo>
                    <a:pt x="0" y="31537"/>
                    <a:pt x="4522" y="20620"/>
                    <a:pt x="12571" y="12571"/>
                  </a:cubicBezTo>
                  <a:cubicBezTo>
                    <a:pt x="20620" y="4522"/>
                    <a:pt x="31537" y="0"/>
                    <a:pt x="42920" y="0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0"/>
              <a:ext cx="2422911" cy="1528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58961" y="5496092"/>
            <a:ext cx="9279256" cy="4707843"/>
            <a:chOff x="0" y="0"/>
            <a:chExt cx="2443919" cy="1239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3919" cy="1239926"/>
            </a:xfrm>
            <a:custGeom>
              <a:avLst/>
              <a:gdLst/>
              <a:ahLst/>
              <a:cxnLst/>
              <a:rect r="r" b="b" t="t" l="l"/>
              <a:pathLst>
                <a:path h="1239926" w="2443919">
                  <a:moveTo>
                    <a:pt x="42551" y="0"/>
                  </a:moveTo>
                  <a:lnTo>
                    <a:pt x="2401369" y="0"/>
                  </a:lnTo>
                  <a:cubicBezTo>
                    <a:pt x="2424869" y="0"/>
                    <a:pt x="2443919" y="19051"/>
                    <a:pt x="2443919" y="42551"/>
                  </a:cubicBezTo>
                  <a:lnTo>
                    <a:pt x="2443919" y="1197375"/>
                  </a:lnTo>
                  <a:cubicBezTo>
                    <a:pt x="2443919" y="1208660"/>
                    <a:pt x="2439436" y="1219483"/>
                    <a:pt x="2431456" y="1227463"/>
                  </a:cubicBezTo>
                  <a:cubicBezTo>
                    <a:pt x="2423477" y="1235443"/>
                    <a:pt x="2412654" y="1239926"/>
                    <a:pt x="2401369" y="1239926"/>
                  </a:cubicBezTo>
                  <a:lnTo>
                    <a:pt x="42551" y="1239926"/>
                  </a:lnTo>
                  <a:cubicBezTo>
                    <a:pt x="31265" y="1239926"/>
                    <a:pt x="20443" y="1235443"/>
                    <a:pt x="12463" y="1227463"/>
                  </a:cubicBezTo>
                  <a:cubicBezTo>
                    <a:pt x="4483" y="1219483"/>
                    <a:pt x="0" y="1208660"/>
                    <a:pt x="0" y="1197375"/>
                  </a:cubicBezTo>
                  <a:lnTo>
                    <a:pt x="0" y="42551"/>
                  </a:lnTo>
                  <a:cubicBezTo>
                    <a:pt x="0" y="31265"/>
                    <a:pt x="4483" y="20443"/>
                    <a:pt x="12463" y="12463"/>
                  </a:cubicBezTo>
                  <a:cubicBezTo>
                    <a:pt x="20443" y="4483"/>
                    <a:pt x="31265" y="0"/>
                    <a:pt x="42551" y="0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0"/>
              <a:ext cx="2443919" cy="143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7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348458" y="752264"/>
            <a:ext cx="6939542" cy="4743828"/>
          </a:xfrm>
          <a:custGeom>
            <a:avLst/>
            <a:gdLst/>
            <a:ahLst/>
            <a:cxnLst/>
            <a:rect r="r" b="b" t="t" l="l"/>
            <a:pathLst>
              <a:path h="4743828" w="6939542">
                <a:moveTo>
                  <a:pt x="0" y="0"/>
                </a:moveTo>
                <a:lnTo>
                  <a:pt x="6939542" y="0"/>
                </a:lnTo>
                <a:lnTo>
                  <a:pt x="6939542" y="4743828"/>
                </a:lnTo>
                <a:lnTo>
                  <a:pt x="0" y="4743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301105"/>
            <a:ext cx="4150967" cy="4150967"/>
          </a:xfrm>
          <a:custGeom>
            <a:avLst/>
            <a:gdLst/>
            <a:ahLst/>
            <a:cxnLst/>
            <a:rect r="r" b="b" t="t" l="l"/>
            <a:pathLst>
              <a:path h="4150967" w="4150967">
                <a:moveTo>
                  <a:pt x="0" y="0"/>
                </a:moveTo>
                <a:lnTo>
                  <a:pt x="4150967" y="0"/>
                </a:lnTo>
                <a:lnTo>
                  <a:pt x="4150967" y="4150967"/>
                </a:lnTo>
                <a:lnTo>
                  <a:pt x="0" y="4150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52688" y="126471"/>
            <a:ext cx="4767262" cy="112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true">
                <a:solidFill>
                  <a:srgbClr val="F2F0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PERSONA’S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650" y="2225658"/>
            <a:ext cx="8034669" cy="382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1814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he Conservation Scientist</a:t>
            </a:r>
          </a:p>
          <a:p>
            <a:pPr algn="ctr" marL="391849" indent="-195924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Name: Dr. Emily Carter</a:t>
            </a:r>
          </a:p>
          <a:p>
            <a:pPr algn="ctr" marL="391849" indent="-195924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Age: 38</a:t>
            </a:r>
          </a:p>
          <a:p>
            <a:pPr algn="ctr" marL="391849" indent="-195924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Occupation: Ecologist</a:t>
            </a:r>
          </a:p>
          <a:p>
            <a:pPr algn="ctr" marL="391849" indent="-195924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Background: Holds a Ph.D. in Environmental Science; specializes in wildlife conservation.</a:t>
            </a:r>
          </a:p>
          <a:p>
            <a:pPr algn="ctr" marL="391849" indent="-195924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Goals: Conduct research on endangered species; publish findings; influence conservation policy.</a:t>
            </a:r>
          </a:p>
          <a:p>
            <a:pPr algn="ctr" marL="391849" indent="-195924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Motivations: Passion for biodiversity; desire to protect ecosystems for future generations.</a:t>
            </a:r>
          </a:p>
          <a:p>
            <a:pPr algn="ctr" marL="391849" indent="-195924" lvl="1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Challenges: Limited funding for research; difficulty accessing data.</a:t>
            </a:r>
          </a:p>
          <a:p>
            <a:pPr algn="ctr">
              <a:lnSpc>
                <a:spcPts val="25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709178" y="6282055"/>
            <a:ext cx="9578822" cy="311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1780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The Local Community Member</a:t>
            </a:r>
          </a:p>
          <a:p>
            <a:pPr algn="ctr" marL="384483" indent="-192241" lvl="1">
              <a:lnSpc>
                <a:spcPts val="2493"/>
              </a:lnSpc>
              <a:buFont typeface="Arial"/>
              <a:buChar char="•"/>
            </a:pPr>
            <a:r>
              <a:rPr lang="en-US" sz="1780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Name: Carlos Rodriguez</a:t>
            </a:r>
          </a:p>
          <a:p>
            <a:pPr algn="ctr" marL="384483" indent="-192241" lvl="1">
              <a:lnSpc>
                <a:spcPts val="2493"/>
              </a:lnSpc>
              <a:buFont typeface="Arial"/>
              <a:buChar char="•"/>
            </a:pPr>
            <a:r>
              <a:rPr lang="en-US" sz="1780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Age: 45</a:t>
            </a:r>
          </a:p>
          <a:p>
            <a:pPr algn="ctr" marL="384483" indent="-192241" lvl="1">
              <a:lnSpc>
                <a:spcPts val="2493"/>
              </a:lnSpc>
              <a:buFont typeface="Arial"/>
              <a:buChar char="•"/>
            </a:pPr>
            <a:r>
              <a:rPr lang="en-US" sz="1780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Occupation: Farmer</a:t>
            </a:r>
          </a:p>
          <a:p>
            <a:pPr algn="ctr" marL="384483" indent="-192241" lvl="1">
              <a:lnSpc>
                <a:spcPts val="2493"/>
              </a:lnSpc>
              <a:buFont typeface="Arial"/>
              <a:buChar char="•"/>
            </a:pPr>
            <a:r>
              <a:rPr lang="en-US" sz="1780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Background: Lives near a protected area; has traditional ecological knowledge.</a:t>
            </a:r>
          </a:p>
          <a:p>
            <a:pPr algn="ctr" marL="384483" indent="-192241" lvl="1">
              <a:lnSpc>
                <a:spcPts val="2493"/>
              </a:lnSpc>
              <a:buFont typeface="Arial"/>
              <a:buChar char="•"/>
            </a:pPr>
            <a:r>
              <a:rPr lang="en-US" sz="1780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Goals: Sustainable farming practices; community well-being; preserve local wildlife.</a:t>
            </a:r>
          </a:p>
          <a:p>
            <a:pPr algn="ctr" marL="384483" indent="-192241" lvl="1">
              <a:lnSpc>
                <a:spcPts val="2493"/>
              </a:lnSpc>
              <a:buFont typeface="Arial"/>
              <a:buChar char="•"/>
            </a:pPr>
            <a:r>
              <a:rPr lang="en-US" sz="1780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Motivations: Concern for the environment; interest in preserving family land; community health.</a:t>
            </a:r>
          </a:p>
          <a:p>
            <a:pPr algn="ctr" marL="384483" indent="-192241" lvl="1">
              <a:lnSpc>
                <a:spcPts val="2493"/>
              </a:lnSpc>
              <a:buFont typeface="Arial"/>
              <a:buChar char="•"/>
            </a:pPr>
            <a:r>
              <a:rPr lang="en-US" sz="1780">
                <a:solidFill>
                  <a:srgbClr val="F2F0F4"/>
                </a:solidFill>
                <a:latin typeface="Canva Sans"/>
                <a:ea typeface="Canva Sans"/>
                <a:cs typeface="Canva Sans"/>
                <a:sym typeface="Canva Sans"/>
              </a:rPr>
              <a:t>Challenges: Economic pressures; potential conflicts with conservation regulations.</a:t>
            </a:r>
          </a:p>
          <a:p>
            <a:pPr algn="ctr">
              <a:lnSpc>
                <a:spcPts val="2493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68" y="-750246"/>
            <a:ext cx="18577868" cy="11471834"/>
          </a:xfrm>
          <a:custGeom>
            <a:avLst/>
            <a:gdLst/>
            <a:ahLst/>
            <a:cxnLst/>
            <a:rect r="r" b="b" t="t" l="l"/>
            <a:pathLst>
              <a:path h="11471834" w="18577868">
                <a:moveTo>
                  <a:pt x="0" y="0"/>
                </a:moveTo>
                <a:lnTo>
                  <a:pt x="18577868" y="0"/>
                </a:lnTo>
                <a:lnTo>
                  <a:pt x="18577868" y="11471834"/>
                </a:lnTo>
                <a:lnTo>
                  <a:pt x="0" y="11471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753" y="6890218"/>
            <a:ext cx="3555276" cy="3396782"/>
          </a:xfrm>
          <a:custGeom>
            <a:avLst/>
            <a:gdLst/>
            <a:ahLst/>
            <a:cxnLst/>
            <a:rect r="r" b="b" t="t" l="l"/>
            <a:pathLst>
              <a:path h="3396782" w="3555276">
                <a:moveTo>
                  <a:pt x="0" y="0"/>
                </a:moveTo>
                <a:lnTo>
                  <a:pt x="3555276" y="0"/>
                </a:lnTo>
                <a:lnTo>
                  <a:pt x="3555276" y="3396782"/>
                </a:lnTo>
                <a:lnTo>
                  <a:pt x="0" y="339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33" r="0" b="-2333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33368"/>
            <a:ext cx="11265282" cy="8153632"/>
          </a:xfrm>
          <a:custGeom>
            <a:avLst/>
            <a:gdLst/>
            <a:ahLst/>
            <a:cxnLst/>
            <a:rect r="r" b="b" t="t" l="l"/>
            <a:pathLst>
              <a:path h="8153632" w="11265282">
                <a:moveTo>
                  <a:pt x="0" y="0"/>
                </a:moveTo>
                <a:lnTo>
                  <a:pt x="11265282" y="0"/>
                </a:lnTo>
                <a:lnTo>
                  <a:pt x="11265282" y="8153632"/>
                </a:lnTo>
                <a:lnTo>
                  <a:pt x="0" y="8153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5" r="0" b="-18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66154" y="0"/>
            <a:ext cx="6421846" cy="10696743"/>
          </a:xfrm>
          <a:custGeom>
            <a:avLst/>
            <a:gdLst/>
            <a:ahLst/>
            <a:cxnLst/>
            <a:rect r="r" b="b" t="t" l="l"/>
            <a:pathLst>
              <a:path h="10696743" w="6421846">
                <a:moveTo>
                  <a:pt x="0" y="0"/>
                </a:moveTo>
                <a:lnTo>
                  <a:pt x="6421846" y="0"/>
                </a:lnTo>
                <a:lnTo>
                  <a:pt x="6421846" y="10696743"/>
                </a:lnTo>
                <a:lnTo>
                  <a:pt x="0" y="10696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" r="-4221" b="-5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5031"/>
            <a:ext cx="4998482" cy="112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true">
                <a:solidFill>
                  <a:srgbClr val="F2F0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OIOR TABLE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00346" y="458733"/>
            <a:ext cx="5126446" cy="106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66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4938" y="2007368"/>
            <a:ext cx="2563168" cy="53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Identify Patterns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4938" y="3088146"/>
            <a:ext cx="3596381" cy="379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Carefully examine the data and insights gathered during the previous stages, looking for recurring themes, pain points, and opportunities that can inform the development of a comprehensive endangered species protection strategy.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73647" y="2007368"/>
            <a:ext cx="2852068" cy="53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Evaluate Effectiveness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73646" y="3088146"/>
            <a:ext cx="3596381" cy="274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Assess the potential impact and feasibility of different conservation approaches, considering factors such as cost, scalability, environmental impact, and stakeholder engagement.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92830" y="2007368"/>
            <a:ext cx="2906856" cy="53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Prioritize Interventions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82354" y="3088146"/>
            <a:ext cx="3596381" cy="274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Based on the analysis, identify the most critical and impactful interventions to focus on, taking into account the urgency of the situation and the available resources and capabilities.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0" y="0"/>
            <a:ext cx="6039852" cy="10287000"/>
          </a:xfrm>
          <a:custGeom>
            <a:avLst/>
            <a:gdLst/>
            <a:ahLst/>
            <a:cxnLst/>
            <a:rect r="r" b="b" t="t" l="l"/>
            <a:pathLst>
              <a:path h="10287000" w="6039852">
                <a:moveTo>
                  <a:pt x="0" y="0"/>
                </a:moveTo>
                <a:lnTo>
                  <a:pt x="6039852" y="0"/>
                </a:lnTo>
                <a:lnTo>
                  <a:pt x="60398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72" t="0" r="-677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27776" y="-94200"/>
            <a:ext cx="10864750" cy="96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57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Conclusion and Call to Action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6427776" y="1315143"/>
            <a:ext cx="1482507" cy="3131284"/>
          </a:xfrm>
          <a:custGeom>
            <a:avLst/>
            <a:gdLst/>
            <a:ahLst/>
            <a:cxnLst/>
            <a:rect r="r" b="b" t="t" l="l"/>
            <a:pathLst>
              <a:path h="3131284" w="1482507">
                <a:moveTo>
                  <a:pt x="0" y="0"/>
                </a:moveTo>
                <a:lnTo>
                  <a:pt x="1482507" y="0"/>
                </a:lnTo>
                <a:lnTo>
                  <a:pt x="1482507" y="3131285"/>
                </a:lnTo>
                <a:lnTo>
                  <a:pt x="0" y="31312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5" t="0" r="-10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54982" y="1592559"/>
            <a:ext cx="4572000" cy="48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8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Comprehensive Strategy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54982" y="2166857"/>
            <a:ext cx="9713535" cy="198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23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Synthesize the insights and recommendations gathered throughout the design thinking process into a cohesive, multi-pronged strategy for protecting endangered species, addressing the needs and concerns of all stakeholders.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6427776" y="4446428"/>
            <a:ext cx="1482507" cy="2656940"/>
          </a:xfrm>
          <a:custGeom>
            <a:avLst/>
            <a:gdLst/>
            <a:ahLst/>
            <a:cxnLst/>
            <a:rect r="r" b="b" t="t" l="l"/>
            <a:pathLst>
              <a:path h="2656940" w="1482507">
                <a:moveTo>
                  <a:pt x="0" y="0"/>
                </a:moveTo>
                <a:lnTo>
                  <a:pt x="1482507" y="0"/>
                </a:lnTo>
                <a:lnTo>
                  <a:pt x="1482507" y="2656939"/>
                </a:lnTo>
                <a:lnTo>
                  <a:pt x="0" y="2656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2" t="0" r="-212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354982" y="4723843"/>
            <a:ext cx="4324112" cy="48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8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Collaborative Approach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54982" y="5298141"/>
            <a:ext cx="9713535" cy="15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23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Emphasize the importance of cross-functional collaboration, interdisciplinary cooperation, and community engagement in the successful implementation of endangered species conservation efforts.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54982" y="7380783"/>
            <a:ext cx="3706177" cy="48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85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Call to 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54982" y="7955081"/>
            <a:ext cx="9713535" cy="198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23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Inspire and empower all stakeholders, from policymakers to individual citizens, to take immediate and sustained action to protect endangered species and their habitats, ensuring a brighter future for our planet's biodiversity.</a:t>
            </a:r>
          </a:p>
        </p:txBody>
      </p:sp>
      <p:sp>
        <p:nvSpPr>
          <p:cNvPr name="Freeform 20" id="20" descr="preencoded.png"/>
          <p:cNvSpPr/>
          <p:nvPr/>
        </p:nvSpPr>
        <p:spPr>
          <a:xfrm flipH="false" flipV="false" rot="0">
            <a:off x="6427776" y="7103367"/>
            <a:ext cx="1482507" cy="3131284"/>
          </a:xfrm>
          <a:custGeom>
            <a:avLst/>
            <a:gdLst/>
            <a:ahLst/>
            <a:cxnLst/>
            <a:rect r="r" b="b" t="t" l="l"/>
            <a:pathLst>
              <a:path h="3131284" w="1482507">
                <a:moveTo>
                  <a:pt x="0" y="0"/>
                </a:moveTo>
                <a:lnTo>
                  <a:pt x="1482507" y="0"/>
                </a:lnTo>
                <a:lnTo>
                  <a:pt x="1482507" y="3131285"/>
                </a:lnTo>
                <a:lnTo>
                  <a:pt x="0" y="31312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5" t="0" r="-105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47529" y="3471332"/>
            <a:ext cx="6792941" cy="308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8"/>
              </a:lnSpc>
            </a:pPr>
            <a:r>
              <a:rPr lang="en-US" sz="11808">
                <a:solidFill>
                  <a:srgbClr val="000000"/>
                </a:solidFill>
                <a:latin typeface="Oranienbaum"/>
                <a:ea typeface="Oranienbaum"/>
                <a:cs typeface="Oranienbaum"/>
                <a:sym typeface="Oranienbaum"/>
              </a:rPr>
              <a:t>THANK</a:t>
            </a:r>
          </a:p>
          <a:p>
            <a:pPr algn="ctr">
              <a:lnSpc>
                <a:spcPts val="11808"/>
              </a:lnSpc>
            </a:pPr>
            <a:r>
              <a:rPr lang="en-US" sz="11808">
                <a:solidFill>
                  <a:srgbClr val="000000"/>
                </a:solidFill>
                <a:latin typeface="Oranienbaum"/>
                <a:ea typeface="Oranienbaum"/>
                <a:cs typeface="Oranienbaum"/>
                <a:sym typeface="Oranienbaum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0" y="0"/>
            <a:ext cx="6376737" cy="10287000"/>
          </a:xfrm>
          <a:custGeom>
            <a:avLst/>
            <a:gdLst/>
            <a:ahLst/>
            <a:cxnLst/>
            <a:rect r="r" b="b" t="t" l="l"/>
            <a:pathLst>
              <a:path h="10287000" w="6376737">
                <a:moveTo>
                  <a:pt x="0" y="0"/>
                </a:moveTo>
                <a:lnTo>
                  <a:pt x="6376737" y="0"/>
                </a:lnTo>
                <a:lnTo>
                  <a:pt x="63767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73" t="0" r="-377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95055" y="976676"/>
            <a:ext cx="7693819" cy="99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Brain Storming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389340" y="2768863"/>
            <a:ext cx="703838" cy="703838"/>
            <a:chOff x="0" y="0"/>
            <a:chExt cx="938450" cy="9384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620" y="7620"/>
              <a:ext cx="923163" cy="923163"/>
            </a:xfrm>
            <a:custGeom>
              <a:avLst/>
              <a:gdLst/>
              <a:ahLst/>
              <a:cxnLst/>
              <a:rect r="r" b="b" t="t" l="l"/>
              <a:pathLst>
                <a:path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8403" cy="938403"/>
            </a:xfrm>
            <a:custGeom>
              <a:avLst/>
              <a:gdLst/>
              <a:ahLst/>
              <a:cxnLst/>
              <a:rect r="r" b="b" t="t" l="l"/>
              <a:pathLst>
                <a:path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657945" y="2956625"/>
            <a:ext cx="166628" cy="39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95180" y="2765053"/>
            <a:ext cx="3846909" cy="49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Identify Threats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95180" y="3354116"/>
            <a:ext cx="4627006" cy="205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Brainstorm the key threats facing endangered species, such as deforestation, overhunting, pollution, and climate change.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324189" y="2768863"/>
            <a:ext cx="703837" cy="703838"/>
            <a:chOff x="0" y="0"/>
            <a:chExt cx="938450" cy="9384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7620" y="7620"/>
              <a:ext cx="923163" cy="923163"/>
            </a:xfrm>
            <a:custGeom>
              <a:avLst/>
              <a:gdLst/>
              <a:ahLst/>
              <a:cxnLst/>
              <a:rect r="r" b="b" t="t" l="l"/>
              <a:pathLst>
                <a:path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38403" cy="938403"/>
            </a:xfrm>
            <a:custGeom>
              <a:avLst/>
              <a:gdLst/>
              <a:ahLst/>
              <a:cxnLst/>
              <a:rect r="r" b="b" t="t" l="l"/>
              <a:pathLst>
                <a:path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544930" y="2956625"/>
            <a:ext cx="262176" cy="39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30029" y="2765053"/>
            <a:ext cx="3846909" cy="49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Explore Solutions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30029" y="3354116"/>
            <a:ext cx="4627006" cy="303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Generate ideas for effective conservation strategies, including habitat restoration, anti-poaching measures, sustainable resource management, and public awareness campaigns.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389340" y="7041183"/>
            <a:ext cx="703838" cy="703838"/>
            <a:chOff x="0" y="0"/>
            <a:chExt cx="938450" cy="9384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7620" y="7620"/>
              <a:ext cx="923163" cy="923163"/>
            </a:xfrm>
            <a:custGeom>
              <a:avLst/>
              <a:gdLst/>
              <a:ahLst/>
              <a:cxnLst/>
              <a:rect r="r" b="b" t="t" l="l"/>
              <a:pathLst>
                <a:path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38403" cy="938403"/>
            </a:xfrm>
            <a:custGeom>
              <a:avLst/>
              <a:gdLst/>
              <a:ahLst/>
              <a:cxnLst/>
              <a:rect r="r" b="b" t="t" l="l"/>
              <a:pathLst>
                <a:path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6610976" y="7228944"/>
            <a:ext cx="260390" cy="39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95180" y="7037373"/>
            <a:ext cx="3846909" cy="49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Collaborate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324189" y="7041183"/>
            <a:ext cx="703837" cy="703838"/>
            <a:chOff x="0" y="0"/>
            <a:chExt cx="938450" cy="9384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7620" y="7620"/>
              <a:ext cx="923163" cy="923163"/>
            </a:xfrm>
            <a:custGeom>
              <a:avLst/>
              <a:gdLst/>
              <a:ahLst/>
              <a:cxnLst/>
              <a:rect r="r" b="b" t="t" l="l"/>
              <a:pathLst>
                <a:path h="923163" w="923163">
                  <a:moveTo>
                    <a:pt x="0" y="172339"/>
                  </a:moveTo>
                  <a:cubicBezTo>
                    <a:pt x="0" y="77216"/>
                    <a:pt x="77216" y="0"/>
                    <a:pt x="172339" y="0"/>
                  </a:cubicBezTo>
                  <a:lnTo>
                    <a:pt x="750824" y="0"/>
                  </a:lnTo>
                  <a:cubicBezTo>
                    <a:pt x="845947" y="0"/>
                    <a:pt x="923163" y="77216"/>
                    <a:pt x="923163" y="172339"/>
                  </a:cubicBezTo>
                  <a:lnTo>
                    <a:pt x="923163" y="750824"/>
                  </a:lnTo>
                  <a:cubicBezTo>
                    <a:pt x="923163" y="845947"/>
                    <a:pt x="845947" y="923163"/>
                    <a:pt x="750824" y="923163"/>
                  </a:cubicBezTo>
                  <a:lnTo>
                    <a:pt x="172339" y="923163"/>
                  </a:lnTo>
                  <a:cubicBezTo>
                    <a:pt x="77216" y="923163"/>
                    <a:pt x="0" y="846074"/>
                    <a:pt x="0" y="750824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38403" cy="938403"/>
            </a:xfrm>
            <a:custGeom>
              <a:avLst/>
              <a:gdLst/>
              <a:ahLst/>
              <a:cxnLst/>
              <a:rect r="r" b="b" t="t" l="l"/>
              <a:pathLst>
                <a:path h="938403" w="938403">
                  <a:moveTo>
                    <a:pt x="0" y="179959"/>
                  </a:moveTo>
                  <a:cubicBezTo>
                    <a:pt x="0" y="80518"/>
                    <a:pt x="80518" y="0"/>
                    <a:pt x="179959" y="0"/>
                  </a:cubicBez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lnTo>
                    <a:pt x="758444" y="7620"/>
                  </a:lnTo>
                  <a:lnTo>
                    <a:pt x="758444" y="0"/>
                  </a:lnTo>
                  <a:cubicBezTo>
                    <a:pt x="857885" y="0"/>
                    <a:pt x="938403" y="80518"/>
                    <a:pt x="938403" y="179959"/>
                  </a:cubicBezTo>
                  <a:lnTo>
                    <a:pt x="938403" y="758444"/>
                  </a:lnTo>
                  <a:lnTo>
                    <a:pt x="930783" y="758444"/>
                  </a:lnTo>
                  <a:lnTo>
                    <a:pt x="938403" y="758444"/>
                  </a:lnTo>
                  <a:cubicBezTo>
                    <a:pt x="938403" y="857885"/>
                    <a:pt x="857885" y="938403"/>
                    <a:pt x="758444" y="938403"/>
                  </a:cubicBezTo>
                  <a:lnTo>
                    <a:pt x="758444" y="930783"/>
                  </a:lnTo>
                  <a:lnTo>
                    <a:pt x="758444" y="938403"/>
                  </a:lnTo>
                  <a:lnTo>
                    <a:pt x="179959" y="938403"/>
                  </a:lnTo>
                  <a:lnTo>
                    <a:pt x="179959" y="930783"/>
                  </a:lnTo>
                  <a:lnTo>
                    <a:pt x="179959" y="938403"/>
                  </a:lnTo>
                  <a:cubicBezTo>
                    <a:pt x="80518" y="938403"/>
                    <a:pt x="0" y="857885"/>
                    <a:pt x="0" y="758444"/>
                  </a:cubicBezTo>
                  <a:lnTo>
                    <a:pt x="0" y="179959"/>
                  </a:lnTo>
                  <a:lnTo>
                    <a:pt x="7620" y="179959"/>
                  </a:lnTo>
                  <a:lnTo>
                    <a:pt x="0" y="179959"/>
                  </a:lnTo>
                  <a:moveTo>
                    <a:pt x="15240" y="179959"/>
                  </a:moveTo>
                  <a:lnTo>
                    <a:pt x="15240" y="758444"/>
                  </a:lnTo>
                  <a:lnTo>
                    <a:pt x="7620" y="758444"/>
                  </a:lnTo>
                  <a:lnTo>
                    <a:pt x="15240" y="758444"/>
                  </a:lnTo>
                  <a:cubicBezTo>
                    <a:pt x="15240" y="849376"/>
                    <a:pt x="89027" y="923163"/>
                    <a:pt x="179959" y="923163"/>
                  </a:cubicBezTo>
                  <a:lnTo>
                    <a:pt x="758444" y="923163"/>
                  </a:lnTo>
                  <a:cubicBezTo>
                    <a:pt x="849376" y="923163"/>
                    <a:pt x="923163" y="849376"/>
                    <a:pt x="923163" y="758444"/>
                  </a:cubicBezTo>
                  <a:lnTo>
                    <a:pt x="923163" y="179959"/>
                  </a:lnTo>
                  <a:lnTo>
                    <a:pt x="930783" y="179959"/>
                  </a:lnTo>
                  <a:lnTo>
                    <a:pt x="923163" y="179959"/>
                  </a:lnTo>
                  <a:cubicBezTo>
                    <a:pt x="923163" y="89027"/>
                    <a:pt x="849376" y="15240"/>
                    <a:pt x="758444" y="15240"/>
                  </a:cubicBezTo>
                  <a:lnTo>
                    <a:pt x="179959" y="15240"/>
                  </a:lnTo>
                  <a:lnTo>
                    <a:pt x="179959" y="7620"/>
                  </a:lnTo>
                  <a:lnTo>
                    <a:pt x="179959" y="15240"/>
                  </a:lnTo>
                  <a:cubicBezTo>
                    <a:pt x="89027" y="15240"/>
                    <a:pt x="15240" y="89027"/>
                    <a:pt x="15240" y="179959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2523500" y="7228944"/>
            <a:ext cx="305217" cy="39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30029" y="7037373"/>
            <a:ext cx="3846909" cy="49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Prioritize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30029" y="7626435"/>
            <a:ext cx="4627006" cy="205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Analyze the potential impact and feasibility of different ideas, and prioritize the most effective and impactful solutions.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06100" y="7441949"/>
            <a:ext cx="5013204" cy="261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Encourage cross-functional teamwork and engage with stakeholders, including policymakers, NGOs, and local communities, to develop a comprehensive action 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1028" y="2715196"/>
            <a:ext cx="2387727" cy="1029843"/>
            <a:chOff x="0" y="0"/>
            <a:chExt cx="3183636" cy="13731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3183636" cy="1468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 spc="-14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Habitat Loss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41308" y="2813494"/>
            <a:ext cx="2387727" cy="1029843"/>
            <a:chOff x="0" y="0"/>
            <a:chExt cx="3183636" cy="13731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Pollution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251120" y="2786062"/>
            <a:ext cx="2387727" cy="1029843"/>
            <a:chOff x="0" y="0"/>
            <a:chExt cx="3183636" cy="13731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Illegal Trade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982140" y="2763202"/>
            <a:ext cx="2387727" cy="1029843"/>
            <a:chOff x="0" y="0"/>
            <a:chExt cx="3183636" cy="137312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Poaching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873180" y="2786062"/>
            <a:ext cx="2387727" cy="1029843"/>
            <a:chOff x="0" y="0"/>
            <a:chExt cx="3183636" cy="13731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Climate Change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995588" y="4418268"/>
            <a:ext cx="2387727" cy="1029843"/>
            <a:chOff x="0" y="0"/>
            <a:chExt cx="3183636" cy="137312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Captive Breedings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424856" y="4418268"/>
            <a:ext cx="2387727" cy="1029843"/>
            <a:chOff x="0" y="0"/>
            <a:chExt cx="3183636" cy="137312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Protected Areas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142160" y="4441128"/>
            <a:ext cx="2387727" cy="1029843"/>
            <a:chOff x="0" y="0"/>
            <a:chExt cx="3183636" cy="137312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Human Impact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019484" y="4441128"/>
            <a:ext cx="2387727" cy="1029843"/>
            <a:chOff x="0" y="0"/>
            <a:chExt cx="3183636" cy="137312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Biodiversity Loss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448752" y="4441128"/>
            <a:ext cx="2387727" cy="1029843"/>
            <a:chOff x="0" y="0"/>
            <a:chExt cx="3183636" cy="137312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Invasive Species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71028" y="5938460"/>
            <a:ext cx="2387727" cy="1029843"/>
            <a:chOff x="0" y="0"/>
            <a:chExt cx="3183636" cy="1373124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Reforestation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5041308" y="6036758"/>
            <a:ext cx="2387727" cy="1029843"/>
            <a:chOff x="0" y="0"/>
            <a:chExt cx="3183636" cy="137312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Deforestation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1251120" y="6009326"/>
            <a:ext cx="2387727" cy="1029843"/>
            <a:chOff x="0" y="0"/>
            <a:chExt cx="3183636" cy="1373124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Conservation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982140" y="5986465"/>
            <a:ext cx="2387727" cy="1029843"/>
            <a:chOff x="0" y="0"/>
            <a:chExt cx="3183636" cy="1373124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Anti-Poaching Initiatives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4873180" y="6009326"/>
            <a:ext cx="2387727" cy="1029843"/>
            <a:chOff x="0" y="0"/>
            <a:chExt cx="3183636" cy="1373124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Habitat</a:t>
              </a:r>
              <a:r>
                <a:rPr lang="en-US" b="true" sz="2700" spc="-12">
                  <a:solidFill>
                    <a:srgbClr val="31136C"/>
                  </a:solidFill>
                  <a:latin typeface="Evolventa Bold"/>
                  <a:ea typeface="Evolventa Bold"/>
                  <a:cs typeface="Evolventa Bold"/>
                  <a:sym typeface="Evolventa Bold"/>
                </a:rPr>
                <a:t> </a:t>
              </a: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Restoration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8142160" y="7984431"/>
            <a:ext cx="2387727" cy="1029843"/>
            <a:chOff x="0" y="0"/>
            <a:chExt cx="3183636" cy="1373124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19050" y="19050"/>
              <a:ext cx="3145536" cy="1335024"/>
            </a:xfrm>
            <a:custGeom>
              <a:avLst/>
              <a:gdLst/>
              <a:ahLst/>
              <a:cxnLst/>
              <a:rect r="r" b="b" t="t" l="l"/>
              <a:pathLst>
                <a:path h="1335024" w="3145536">
                  <a:moveTo>
                    <a:pt x="0" y="222504"/>
                  </a:moveTo>
                  <a:cubicBezTo>
                    <a:pt x="0" y="99568"/>
                    <a:pt x="101219" y="0"/>
                    <a:pt x="226060" y="0"/>
                  </a:cubicBezTo>
                  <a:lnTo>
                    <a:pt x="2919476" y="0"/>
                  </a:lnTo>
                  <a:cubicBezTo>
                    <a:pt x="3044317" y="0"/>
                    <a:pt x="3145536" y="99568"/>
                    <a:pt x="3145536" y="222504"/>
                  </a:cubicBezTo>
                  <a:lnTo>
                    <a:pt x="3145536" y="1112520"/>
                  </a:lnTo>
                  <a:cubicBezTo>
                    <a:pt x="3145536" y="1235456"/>
                    <a:pt x="3044317" y="1335024"/>
                    <a:pt x="2919476" y="1335024"/>
                  </a:cubicBezTo>
                  <a:lnTo>
                    <a:pt x="226060" y="1335024"/>
                  </a:lnTo>
                  <a:cubicBezTo>
                    <a:pt x="101219" y="1335024"/>
                    <a:pt x="0" y="1235456"/>
                    <a:pt x="0" y="1112520"/>
                  </a:cubicBezTo>
                  <a:close/>
                </a:path>
              </a:pathLst>
            </a:custGeom>
            <a:solidFill>
              <a:srgbClr val="B01513"/>
            </a:solid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3183636" cy="1373124"/>
            </a:xfrm>
            <a:custGeom>
              <a:avLst/>
              <a:gdLst/>
              <a:ahLst/>
              <a:cxnLst/>
              <a:rect r="r" b="b" t="t" l="l"/>
              <a:pathLst>
                <a:path h="1373124" w="3183636">
                  <a:moveTo>
                    <a:pt x="0" y="241554"/>
                  </a:moveTo>
                  <a:cubicBezTo>
                    <a:pt x="0" y="107823"/>
                    <a:pt x="110109" y="0"/>
                    <a:pt x="245110" y="0"/>
                  </a:cubicBezTo>
                  <a:lnTo>
                    <a:pt x="2938526" y="0"/>
                  </a:lnTo>
                  <a:lnTo>
                    <a:pt x="2938526" y="19050"/>
                  </a:lnTo>
                  <a:lnTo>
                    <a:pt x="2938526" y="0"/>
                  </a:lnTo>
                  <a:cubicBezTo>
                    <a:pt x="3073654" y="0"/>
                    <a:pt x="3183636" y="107823"/>
                    <a:pt x="3183636" y="241554"/>
                  </a:cubicBezTo>
                  <a:lnTo>
                    <a:pt x="3164586" y="241554"/>
                  </a:lnTo>
                  <a:lnTo>
                    <a:pt x="3183636" y="241554"/>
                  </a:lnTo>
                  <a:lnTo>
                    <a:pt x="3183636" y="1131570"/>
                  </a:lnTo>
                  <a:lnTo>
                    <a:pt x="3164586" y="1131570"/>
                  </a:lnTo>
                  <a:lnTo>
                    <a:pt x="3183636" y="1131570"/>
                  </a:lnTo>
                  <a:cubicBezTo>
                    <a:pt x="3183636" y="1265301"/>
                    <a:pt x="3073527" y="1373124"/>
                    <a:pt x="2938526" y="1373124"/>
                  </a:cubicBezTo>
                  <a:lnTo>
                    <a:pt x="2938526" y="1354074"/>
                  </a:lnTo>
                  <a:lnTo>
                    <a:pt x="2938526" y="1373124"/>
                  </a:lnTo>
                  <a:lnTo>
                    <a:pt x="245110" y="1373124"/>
                  </a:lnTo>
                  <a:lnTo>
                    <a:pt x="245110" y="1354074"/>
                  </a:lnTo>
                  <a:lnTo>
                    <a:pt x="245110" y="1373124"/>
                  </a:lnTo>
                  <a:cubicBezTo>
                    <a:pt x="110109" y="1373124"/>
                    <a:pt x="0" y="1265301"/>
                    <a:pt x="0" y="1131570"/>
                  </a:cubicBezTo>
                  <a:lnTo>
                    <a:pt x="0" y="241554"/>
                  </a:lnTo>
                  <a:lnTo>
                    <a:pt x="19050" y="241554"/>
                  </a:lnTo>
                  <a:lnTo>
                    <a:pt x="0" y="241554"/>
                  </a:lnTo>
                  <a:moveTo>
                    <a:pt x="38100" y="241554"/>
                  </a:moveTo>
                  <a:lnTo>
                    <a:pt x="38100" y="1131570"/>
                  </a:lnTo>
                  <a:lnTo>
                    <a:pt x="19050" y="1131570"/>
                  </a:lnTo>
                  <a:lnTo>
                    <a:pt x="38100" y="1131570"/>
                  </a:lnTo>
                  <a:cubicBezTo>
                    <a:pt x="38100" y="1243711"/>
                    <a:pt x="130556" y="1335024"/>
                    <a:pt x="245110" y="1335024"/>
                  </a:cubicBezTo>
                  <a:lnTo>
                    <a:pt x="2938526" y="1335024"/>
                  </a:lnTo>
                  <a:cubicBezTo>
                    <a:pt x="3053207" y="1335024"/>
                    <a:pt x="3145536" y="1243584"/>
                    <a:pt x="3145536" y="1131570"/>
                  </a:cubicBezTo>
                  <a:lnTo>
                    <a:pt x="3145536" y="241554"/>
                  </a:lnTo>
                  <a:cubicBezTo>
                    <a:pt x="3145536" y="129540"/>
                    <a:pt x="3053080" y="38100"/>
                    <a:pt x="2938526" y="38100"/>
                  </a:cubicBezTo>
                  <a:lnTo>
                    <a:pt x="245110" y="38100"/>
                  </a:lnTo>
                  <a:lnTo>
                    <a:pt x="245110" y="19050"/>
                  </a:lnTo>
                  <a:lnTo>
                    <a:pt x="245110" y="38100"/>
                  </a:lnTo>
                  <a:cubicBezTo>
                    <a:pt x="130556" y="38100"/>
                    <a:pt x="38100" y="129540"/>
                    <a:pt x="38100" y="241554"/>
                  </a:cubicBezTo>
                  <a:close/>
                </a:path>
              </a:pathLst>
            </a:custGeom>
            <a:solidFill>
              <a:srgbClr val="480403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85725"/>
              <a:ext cx="3183636" cy="1458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-12">
                  <a:solidFill>
                    <a:srgbClr val="31136C"/>
                  </a:solidFill>
                  <a:latin typeface="Evolventa"/>
                  <a:ea typeface="Evolventa"/>
                  <a:cs typeface="Evolventa"/>
                  <a:sym typeface="Evolventa"/>
                </a:rPr>
                <a:t>Biodiversity</a:t>
              </a: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1374999" y="839515"/>
            <a:ext cx="7693819" cy="99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Brain Storming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11598442" y="-24063"/>
            <a:ext cx="6689558" cy="10287000"/>
          </a:xfrm>
          <a:custGeom>
            <a:avLst/>
            <a:gdLst/>
            <a:ahLst/>
            <a:cxnLst/>
            <a:rect r="r" b="b" t="t" l="l"/>
            <a:pathLst>
              <a:path h="10287000" w="6689558">
                <a:moveTo>
                  <a:pt x="0" y="0"/>
                </a:moveTo>
                <a:lnTo>
                  <a:pt x="6689558" y="0"/>
                </a:lnTo>
                <a:lnTo>
                  <a:pt x="66895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8" t="0" r="-125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9178" y="697335"/>
            <a:ext cx="7912596" cy="10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622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Mind Mapping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5616" y="2884394"/>
            <a:ext cx="1107639" cy="34290"/>
            <a:chOff x="0" y="0"/>
            <a:chExt cx="1476852" cy="457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76883" cy="45720"/>
            </a:xfrm>
            <a:custGeom>
              <a:avLst/>
              <a:gdLst/>
              <a:ahLst/>
              <a:cxnLst/>
              <a:rect r="r" b="b" t="t" l="l"/>
              <a:pathLst>
                <a:path h="45720" w="1476883">
                  <a:moveTo>
                    <a:pt x="0" y="22860"/>
                  </a:moveTo>
                  <a:cubicBezTo>
                    <a:pt x="0" y="10287"/>
                    <a:pt x="10287" y="0"/>
                    <a:pt x="22860" y="0"/>
                  </a:cubicBezTo>
                  <a:lnTo>
                    <a:pt x="1454023" y="0"/>
                  </a:lnTo>
                  <a:cubicBezTo>
                    <a:pt x="1466596" y="0"/>
                    <a:pt x="1476883" y="10287"/>
                    <a:pt x="1476883" y="22860"/>
                  </a:cubicBezTo>
                  <a:cubicBezTo>
                    <a:pt x="1476883" y="35433"/>
                    <a:pt x="1466596" y="45720"/>
                    <a:pt x="1454023" y="45720"/>
                  </a:cubicBezTo>
                  <a:lnTo>
                    <a:pt x="22860" y="45720"/>
                  </a:lnTo>
                  <a:cubicBezTo>
                    <a:pt x="10287" y="45720"/>
                    <a:pt x="0" y="35433"/>
                    <a:pt x="0" y="2286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82138" y="2539885"/>
            <a:ext cx="723483" cy="723483"/>
            <a:chOff x="0" y="0"/>
            <a:chExt cx="964644" cy="9646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620" y="7620"/>
              <a:ext cx="949452" cy="949452"/>
            </a:xfrm>
            <a:custGeom>
              <a:avLst/>
              <a:gdLst/>
              <a:ahLst/>
              <a:cxnLst/>
              <a:rect r="r" b="b" t="t" l="l"/>
              <a:pathLst>
                <a:path h="949452" w="949452">
                  <a:moveTo>
                    <a:pt x="0" y="177292"/>
                  </a:moveTo>
                  <a:cubicBezTo>
                    <a:pt x="0" y="79375"/>
                    <a:pt x="79375" y="0"/>
                    <a:pt x="177292" y="0"/>
                  </a:cubicBezTo>
                  <a:lnTo>
                    <a:pt x="772160" y="0"/>
                  </a:lnTo>
                  <a:cubicBezTo>
                    <a:pt x="870077" y="0"/>
                    <a:pt x="949452" y="79375"/>
                    <a:pt x="949452" y="177292"/>
                  </a:cubicBezTo>
                  <a:lnTo>
                    <a:pt x="949452" y="772160"/>
                  </a:lnTo>
                  <a:cubicBezTo>
                    <a:pt x="949452" y="870077"/>
                    <a:pt x="870077" y="949452"/>
                    <a:pt x="772160" y="949452"/>
                  </a:cubicBezTo>
                  <a:lnTo>
                    <a:pt x="177292" y="949452"/>
                  </a:lnTo>
                  <a:cubicBezTo>
                    <a:pt x="79375" y="949452"/>
                    <a:pt x="0" y="870077"/>
                    <a:pt x="0" y="772160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64692" cy="964692"/>
            </a:xfrm>
            <a:custGeom>
              <a:avLst/>
              <a:gdLst/>
              <a:ahLst/>
              <a:cxnLst/>
              <a:rect r="r" b="b" t="t" l="l"/>
              <a:pathLst>
                <a:path h="964692" w="964692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cubicBezTo>
                    <a:pt x="881888" y="0"/>
                    <a:pt x="964692" y="82804"/>
                    <a:pt x="964692" y="184912"/>
                  </a:cubicBezTo>
                  <a:lnTo>
                    <a:pt x="964692" y="779780"/>
                  </a:lnTo>
                  <a:lnTo>
                    <a:pt x="957072" y="779780"/>
                  </a:lnTo>
                  <a:lnTo>
                    <a:pt x="964692" y="779780"/>
                  </a:lnTo>
                  <a:cubicBezTo>
                    <a:pt x="964692" y="881888"/>
                    <a:pt x="881888" y="964692"/>
                    <a:pt x="779780" y="964692"/>
                  </a:cubicBezTo>
                  <a:lnTo>
                    <a:pt x="779780" y="957072"/>
                  </a:lnTo>
                  <a:lnTo>
                    <a:pt x="779780" y="964692"/>
                  </a:lnTo>
                  <a:lnTo>
                    <a:pt x="184912" y="964692"/>
                  </a:lnTo>
                  <a:lnTo>
                    <a:pt x="184912" y="957072"/>
                  </a:lnTo>
                  <a:lnTo>
                    <a:pt x="184912" y="964692"/>
                  </a:lnTo>
                  <a:cubicBezTo>
                    <a:pt x="82804" y="964692"/>
                    <a:pt x="0" y="881888"/>
                    <a:pt x="0" y="779780"/>
                  </a:cubicBezTo>
                  <a:lnTo>
                    <a:pt x="0" y="184912"/>
                  </a:lnTo>
                  <a:lnTo>
                    <a:pt x="7620" y="184912"/>
                  </a:lnTo>
                  <a:lnTo>
                    <a:pt x="0" y="184912"/>
                  </a:lnTo>
                  <a:moveTo>
                    <a:pt x="15240" y="184912"/>
                  </a:moveTo>
                  <a:lnTo>
                    <a:pt x="15240" y="779780"/>
                  </a:lnTo>
                  <a:lnTo>
                    <a:pt x="7620" y="779780"/>
                  </a:lnTo>
                  <a:lnTo>
                    <a:pt x="15240" y="779780"/>
                  </a:lnTo>
                  <a:cubicBezTo>
                    <a:pt x="15240" y="873506"/>
                    <a:pt x="91186" y="949452"/>
                    <a:pt x="184912" y="949452"/>
                  </a:cubicBezTo>
                  <a:lnTo>
                    <a:pt x="779780" y="949452"/>
                  </a:lnTo>
                  <a:cubicBezTo>
                    <a:pt x="873506" y="949452"/>
                    <a:pt x="949452" y="873506"/>
                    <a:pt x="949452" y="779780"/>
                  </a:cubicBezTo>
                  <a:lnTo>
                    <a:pt x="949452" y="184912"/>
                  </a:lnTo>
                  <a:lnTo>
                    <a:pt x="957072" y="184912"/>
                  </a:lnTo>
                  <a:lnTo>
                    <a:pt x="949452" y="184912"/>
                  </a:lnTo>
                  <a:cubicBezTo>
                    <a:pt x="949452" y="91186"/>
                    <a:pt x="873506" y="15240"/>
                    <a:pt x="779780" y="15240"/>
                  </a:cubicBezTo>
                  <a:lnTo>
                    <a:pt x="184912" y="15240"/>
                  </a:lnTo>
                  <a:lnTo>
                    <a:pt x="184912" y="7620"/>
                  </a:lnTo>
                  <a:lnTo>
                    <a:pt x="184912" y="15240"/>
                  </a:lnTo>
                  <a:cubicBezTo>
                    <a:pt x="91186" y="15240"/>
                    <a:pt x="15240" y="91186"/>
                    <a:pt x="15240" y="184912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58064" y="2740388"/>
            <a:ext cx="171450" cy="39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36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84632" y="2487082"/>
            <a:ext cx="3956210" cy="51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30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Identify Key Factors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19940" y="3095074"/>
            <a:ext cx="9285267" cy="161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47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Start by mapping out the core issues and drivers behind the endangerment of species, such as habitat loss, poaching, climate change, and human activities.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65616" y="6036930"/>
            <a:ext cx="1107639" cy="34290"/>
            <a:chOff x="0" y="0"/>
            <a:chExt cx="1476852" cy="457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76883" cy="45720"/>
            </a:xfrm>
            <a:custGeom>
              <a:avLst/>
              <a:gdLst/>
              <a:ahLst/>
              <a:cxnLst/>
              <a:rect r="r" b="b" t="t" l="l"/>
              <a:pathLst>
                <a:path h="45720" w="1476883">
                  <a:moveTo>
                    <a:pt x="0" y="22860"/>
                  </a:moveTo>
                  <a:cubicBezTo>
                    <a:pt x="0" y="10287"/>
                    <a:pt x="10287" y="0"/>
                    <a:pt x="22860" y="0"/>
                  </a:cubicBezTo>
                  <a:lnTo>
                    <a:pt x="1454023" y="0"/>
                  </a:lnTo>
                  <a:cubicBezTo>
                    <a:pt x="1466596" y="0"/>
                    <a:pt x="1476883" y="10287"/>
                    <a:pt x="1476883" y="22860"/>
                  </a:cubicBezTo>
                  <a:cubicBezTo>
                    <a:pt x="1476883" y="35433"/>
                    <a:pt x="1466596" y="45720"/>
                    <a:pt x="1454023" y="45720"/>
                  </a:cubicBezTo>
                  <a:lnTo>
                    <a:pt x="22860" y="45720"/>
                  </a:lnTo>
                  <a:cubicBezTo>
                    <a:pt x="10287" y="45720"/>
                    <a:pt x="0" y="35433"/>
                    <a:pt x="0" y="2286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82138" y="5692424"/>
            <a:ext cx="723483" cy="723483"/>
            <a:chOff x="0" y="0"/>
            <a:chExt cx="964644" cy="96464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7620" y="7620"/>
              <a:ext cx="949452" cy="949452"/>
            </a:xfrm>
            <a:custGeom>
              <a:avLst/>
              <a:gdLst/>
              <a:ahLst/>
              <a:cxnLst/>
              <a:rect r="r" b="b" t="t" l="l"/>
              <a:pathLst>
                <a:path h="949452" w="949452">
                  <a:moveTo>
                    <a:pt x="0" y="177292"/>
                  </a:moveTo>
                  <a:cubicBezTo>
                    <a:pt x="0" y="79375"/>
                    <a:pt x="79375" y="0"/>
                    <a:pt x="177292" y="0"/>
                  </a:cubicBezTo>
                  <a:lnTo>
                    <a:pt x="772160" y="0"/>
                  </a:lnTo>
                  <a:cubicBezTo>
                    <a:pt x="870077" y="0"/>
                    <a:pt x="949452" y="79375"/>
                    <a:pt x="949452" y="177292"/>
                  </a:cubicBezTo>
                  <a:lnTo>
                    <a:pt x="949452" y="772160"/>
                  </a:lnTo>
                  <a:cubicBezTo>
                    <a:pt x="949452" y="870077"/>
                    <a:pt x="870077" y="949452"/>
                    <a:pt x="772160" y="949452"/>
                  </a:cubicBezTo>
                  <a:lnTo>
                    <a:pt x="177292" y="949452"/>
                  </a:lnTo>
                  <a:cubicBezTo>
                    <a:pt x="79375" y="949452"/>
                    <a:pt x="0" y="870077"/>
                    <a:pt x="0" y="772160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64692" cy="964692"/>
            </a:xfrm>
            <a:custGeom>
              <a:avLst/>
              <a:gdLst/>
              <a:ahLst/>
              <a:cxnLst/>
              <a:rect r="r" b="b" t="t" l="l"/>
              <a:pathLst>
                <a:path h="964692" w="964692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cubicBezTo>
                    <a:pt x="881888" y="0"/>
                    <a:pt x="964692" y="82804"/>
                    <a:pt x="964692" y="184912"/>
                  </a:cubicBezTo>
                  <a:lnTo>
                    <a:pt x="964692" y="779780"/>
                  </a:lnTo>
                  <a:lnTo>
                    <a:pt x="957072" y="779780"/>
                  </a:lnTo>
                  <a:lnTo>
                    <a:pt x="964692" y="779780"/>
                  </a:lnTo>
                  <a:cubicBezTo>
                    <a:pt x="964692" y="881888"/>
                    <a:pt x="881888" y="964692"/>
                    <a:pt x="779780" y="964692"/>
                  </a:cubicBezTo>
                  <a:lnTo>
                    <a:pt x="779780" y="957072"/>
                  </a:lnTo>
                  <a:lnTo>
                    <a:pt x="779780" y="964692"/>
                  </a:lnTo>
                  <a:lnTo>
                    <a:pt x="184912" y="964692"/>
                  </a:lnTo>
                  <a:lnTo>
                    <a:pt x="184912" y="957072"/>
                  </a:lnTo>
                  <a:lnTo>
                    <a:pt x="184912" y="964692"/>
                  </a:lnTo>
                  <a:cubicBezTo>
                    <a:pt x="82804" y="964692"/>
                    <a:pt x="0" y="881888"/>
                    <a:pt x="0" y="779780"/>
                  </a:cubicBezTo>
                  <a:lnTo>
                    <a:pt x="0" y="184912"/>
                  </a:lnTo>
                  <a:lnTo>
                    <a:pt x="7620" y="184912"/>
                  </a:lnTo>
                  <a:lnTo>
                    <a:pt x="0" y="184912"/>
                  </a:lnTo>
                  <a:moveTo>
                    <a:pt x="15240" y="184912"/>
                  </a:moveTo>
                  <a:lnTo>
                    <a:pt x="15240" y="779780"/>
                  </a:lnTo>
                  <a:lnTo>
                    <a:pt x="7620" y="779780"/>
                  </a:lnTo>
                  <a:lnTo>
                    <a:pt x="15240" y="779780"/>
                  </a:lnTo>
                  <a:cubicBezTo>
                    <a:pt x="15240" y="873506"/>
                    <a:pt x="91186" y="949452"/>
                    <a:pt x="184912" y="949452"/>
                  </a:cubicBezTo>
                  <a:lnTo>
                    <a:pt x="779780" y="949452"/>
                  </a:lnTo>
                  <a:cubicBezTo>
                    <a:pt x="873506" y="949452"/>
                    <a:pt x="949452" y="873506"/>
                    <a:pt x="949452" y="779780"/>
                  </a:cubicBezTo>
                  <a:lnTo>
                    <a:pt x="949452" y="184912"/>
                  </a:lnTo>
                  <a:lnTo>
                    <a:pt x="957072" y="184912"/>
                  </a:lnTo>
                  <a:lnTo>
                    <a:pt x="949452" y="184912"/>
                  </a:lnTo>
                  <a:cubicBezTo>
                    <a:pt x="949452" y="91186"/>
                    <a:pt x="873506" y="15240"/>
                    <a:pt x="779780" y="15240"/>
                  </a:cubicBezTo>
                  <a:lnTo>
                    <a:pt x="184912" y="15240"/>
                  </a:lnTo>
                  <a:lnTo>
                    <a:pt x="184912" y="7620"/>
                  </a:lnTo>
                  <a:lnTo>
                    <a:pt x="184912" y="15240"/>
                  </a:lnTo>
                  <a:cubicBezTo>
                    <a:pt x="91186" y="15240"/>
                    <a:pt x="15240" y="91186"/>
                    <a:pt x="15240" y="184912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508952" y="5892924"/>
            <a:ext cx="269676" cy="39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36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84632" y="5639619"/>
            <a:ext cx="4962764" cy="51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30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Explore Interconnections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19940" y="6247611"/>
            <a:ext cx="9285267" cy="161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47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Identify the relationships and interdependencies between different factors, highlighting how they influence each other and contribute to the overall problem.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65616" y="9189466"/>
            <a:ext cx="1107639" cy="34290"/>
            <a:chOff x="0" y="0"/>
            <a:chExt cx="1476852" cy="45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76883" cy="45720"/>
            </a:xfrm>
            <a:custGeom>
              <a:avLst/>
              <a:gdLst/>
              <a:ahLst/>
              <a:cxnLst/>
              <a:rect r="r" b="b" t="t" l="l"/>
              <a:pathLst>
                <a:path h="45720" w="1476883">
                  <a:moveTo>
                    <a:pt x="0" y="22860"/>
                  </a:moveTo>
                  <a:cubicBezTo>
                    <a:pt x="0" y="10287"/>
                    <a:pt x="10287" y="0"/>
                    <a:pt x="22860" y="0"/>
                  </a:cubicBezTo>
                  <a:lnTo>
                    <a:pt x="1454023" y="0"/>
                  </a:lnTo>
                  <a:cubicBezTo>
                    <a:pt x="1466596" y="0"/>
                    <a:pt x="1476883" y="10287"/>
                    <a:pt x="1476883" y="22860"/>
                  </a:cubicBezTo>
                  <a:cubicBezTo>
                    <a:pt x="1476883" y="35433"/>
                    <a:pt x="1466596" y="45720"/>
                    <a:pt x="1454023" y="45720"/>
                  </a:cubicBezTo>
                  <a:lnTo>
                    <a:pt x="22860" y="45720"/>
                  </a:lnTo>
                  <a:cubicBezTo>
                    <a:pt x="10287" y="45720"/>
                    <a:pt x="0" y="35433"/>
                    <a:pt x="0" y="2286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82138" y="8844960"/>
            <a:ext cx="723483" cy="723483"/>
            <a:chOff x="0" y="0"/>
            <a:chExt cx="964644" cy="96464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7620" y="7620"/>
              <a:ext cx="949452" cy="949452"/>
            </a:xfrm>
            <a:custGeom>
              <a:avLst/>
              <a:gdLst/>
              <a:ahLst/>
              <a:cxnLst/>
              <a:rect r="r" b="b" t="t" l="l"/>
              <a:pathLst>
                <a:path h="949452" w="949452">
                  <a:moveTo>
                    <a:pt x="0" y="177292"/>
                  </a:moveTo>
                  <a:cubicBezTo>
                    <a:pt x="0" y="79375"/>
                    <a:pt x="79375" y="0"/>
                    <a:pt x="177292" y="0"/>
                  </a:cubicBezTo>
                  <a:lnTo>
                    <a:pt x="772160" y="0"/>
                  </a:lnTo>
                  <a:cubicBezTo>
                    <a:pt x="870077" y="0"/>
                    <a:pt x="949452" y="79375"/>
                    <a:pt x="949452" y="177292"/>
                  </a:cubicBezTo>
                  <a:lnTo>
                    <a:pt x="949452" y="772160"/>
                  </a:lnTo>
                  <a:cubicBezTo>
                    <a:pt x="949452" y="870077"/>
                    <a:pt x="870077" y="949452"/>
                    <a:pt x="772160" y="949452"/>
                  </a:cubicBezTo>
                  <a:lnTo>
                    <a:pt x="177292" y="949452"/>
                  </a:lnTo>
                  <a:cubicBezTo>
                    <a:pt x="79375" y="949452"/>
                    <a:pt x="0" y="870077"/>
                    <a:pt x="0" y="772160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64692" cy="964692"/>
            </a:xfrm>
            <a:custGeom>
              <a:avLst/>
              <a:gdLst/>
              <a:ahLst/>
              <a:cxnLst/>
              <a:rect r="r" b="b" t="t" l="l"/>
              <a:pathLst>
                <a:path h="964692" w="964692">
                  <a:moveTo>
                    <a:pt x="0" y="184912"/>
                  </a:moveTo>
                  <a:cubicBezTo>
                    <a:pt x="0" y="82804"/>
                    <a:pt x="82804" y="0"/>
                    <a:pt x="184912" y="0"/>
                  </a:cubicBez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lnTo>
                    <a:pt x="779780" y="7620"/>
                  </a:lnTo>
                  <a:lnTo>
                    <a:pt x="779780" y="0"/>
                  </a:lnTo>
                  <a:cubicBezTo>
                    <a:pt x="881888" y="0"/>
                    <a:pt x="964692" y="82804"/>
                    <a:pt x="964692" y="184912"/>
                  </a:cubicBezTo>
                  <a:lnTo>
                    <a:pt x="964692" y="779780"/>
                  </a:lnTo>
                  <a:lnTo>
                    <a:pt x="957072" y="779780"/>
                  </a:lnTo>
                  <a:lnTo>
                    <a:pt x="964692" y="779780"/>
                  </a:lnTo>
                  <a:cubicBezTo>
                    <a:pt x="964692" y="881888"/>
                    <a:pt x="881888" y="964692"/>
                    <a:pt x="779780" y="964692"/>
                  </a:cubicBezTo>
                  <a:lnTo>
                    <a:pt x="779780" y="957072"/>
                  </a:lnTo>
                  <a:lnTo>
                    <a:pt x="779780" y="964692"/>
                  </a:lnTo>
                  <a:lnTo>
                    <a:pt x="184912" y="964692"/>
                  </a:lnTo>
                  <a:lnTo>
                    <a:pt x="184912" y="957072"/>
                  </a:lnTo>
                  <a:lnTo>
                    <a:pt x="184912" y="964692"/>
                  </a:lnTo>
                  <a:cubicBezTo>
                    <a:pt x="82804" y="964692"/>
                    <a:pt x="0" y="881888"/>
                    <a:pt x="0" y="779780"/>
                  </a:cubicBezTo>
                  <a:lnTo>
                    <a:pt x="0" y="184912"/>
                  </a:lnTo>
                  <a:lnTo>
                    <a:pt x="7620" y="184912"/>
                  </a:lnTo>
                  <a:lnTo>
                    <a:pt x="0" y="184912"/>
                  </a:lnTo>
                  <a:moveTo>
                    <a:pt x="15240" y="184912"/>
                  </a:moveTo>
                  <a:lnTo>
                    <a:pt x="15240" y="779780"/>
                  </a:lnTo>
                  <a:lnTo>
                    <a:pt x="7620" y="779780"/>
                  </a:lnTo>
                  <a:lnTo>
                    <a:pt x="15240" y="779780"/>
                  </a:lnTo>
                  <a:cubicBezTo>
                    <a:pt x="15240" y="873506"/>
                    <a:pt x="91186" y="949452"/>
                    <a:pt x="184912" y="949452"/>
                  </a:cubicBezTo>
                  <a:lnTo>
                    <a:pt x="779780" y="949452"/>
                  </a:lnTo>
                  <a:cubicBezTo>
                    <a:pt x="873506" y="949452"/>
                    <a:pt x="949452" y="873506"/>
                    <a:pt x="949452" y="779780"/>
                  </a:cubicBezTo>
                  <a:lnTo>
                    <a:pt x="949452" y="184912"/>
                  </a:lnTo>
                  <a:lnTo>
                    <a:pt x="957072" y="184912"/>
                  </a:lnTo>
                  <a:lnTo>
                    <a:pt x="949452" y="184912"/>
                  </a:lnTo>
                  <a:cubicBezTo>
                    <a:pt x="949452" y="91186"/>
                    <a:pt x="873506" y="15240"/>
                    <a:pt x="779780" y="15240"/>
                  </a:cubicBezTo>
                  <a:lnTo>
                    <a:pt x="184912" y="15240"/>
                  </a:lnTo>
                  <a:lnTo>
                    <a:pt x="184912" y="7620"/>
                  </a:lnTo>
                  <a:lnTo>
                    <a:pt x="184912" y="15240"/>
                  </a:lnTo>
                  <a:cubicBezTo>
                    <a:pt x="91186" y="15240"/>
                    <a:pt x="15240" y="91186"/>
                    <a:pt x="15240" y="184912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510022" y="9045460"/>
            <a:ext cx="267713" cy="39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36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84632" y="8792156"/>
            <a:ext cx="3956210" cy="51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307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Develop Strategies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2220" y="2313092"/>
            <a:ext cx="5987772" cy="182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66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5Ws + 1H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2222" y="4245773"/>
            <a:ext cx="2993823" cy="91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2220" y="4946040"/>
            <a:ext cx="4200630" cy="477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2625" spc="-12">
                <a:solidFill>
                  <a:srgbClr val="31136C"/>
                </a:solidFill>
                <a:latin typeface="Evolventa"/>
                <a:ea typeface="Evolventa"/>
                <a:cs typeface="Evolventa"/>
                <a:sym typeface="Evolventa"/>
              </a:rPr>
              <a:t>Who are the endangered </a:t>
            </a:r>
          </a:p>
          <a:p>
            <a:pPr algn="l">
              <a:lnSpc>
                <a:spcPts val="4275"/>
              </a:lnSpc>
            </a:pPr>
            <a:r>
              <a:rPr lang="en-US" sz="2625" spc="-12">
                <a:solidFill>
                  <a:srgbClr val="31136C"/>
                </a:solidFill>
                <a:latin typeface="Evolventa"/>
                <a:ea typeface="Evolventa"/>
                <a:cs typeface="Evolventa"/>
                <a:sym typeface="Evolventa"/>
              </a:rPr>
              <a:t>Species</a:t>
            </a:r>
          </a:p>
          <a:p>
            <a:pPr algn="l">
              <a:lnSpc>
                <a:spcPts val="4275"/>
              </a:lnSpc>
            </a:pPr>
            <a:r>
              <a:rPr lang="en-US" sz="2625" spc="-12">
                <a:solidFill>
                  <a:srgbClr val="31136C"/>
                </a:solidFill>
                <a:latin typeface="Evolventa"/>
                <a:ea typeface="Evolventa"/>
                <a:cs typeface="Evolventa"/>
                <a:sym typeface="Evolventa"/>
              </a:rPr>
              <a:t>Who is responsible for the protection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60929" y="4245773"/>
            <a:ext cx="2993823" cy="91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60928" y="5031765"/>
            <a:ext cx="4200630" cy="468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Clearly define the objectives and goals of endangered species conservation, such as preventing extinction, restoring habitats, and promoting sustainable practices.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69638" y="4245773"/>
            <a:ext cx="2993823" cy="91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69636" y="5031765"/>
            <a:ext cx="4200630" cy="468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2625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Establish a timeline for implementing conservation strategies, taking into account the urgent need for action and the long-term nature of ecosystem restoration.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2220" y="2313092"/>
            <a:ext cx="5987772" cy="1829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5"/>
              </a:lnSpc>
            </a:pPr>
            <a:r>
              <a:rPr lang="en-US" sz="6675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5Ws + 1H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2222" y="4245773"/>
            <a:ext cx="2993823" cy="91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60929" y="4245773"/>
            <a:ext cx="2993823" cy="91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69638" y="4245773"/>
            <a:ext cx="2993823" cy="91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9174" y="5148726"/>
            <a:ext cx="3691288" cy="384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Where are these endangered species found? (e.g., forests, oceans, wetlands)</a:t>
            </a:r>
          </a:p>
          <a:p>
            <a:pPr algn="l">
              <a:lnSpc>
                <a:spcPts val="3240"/>
              </a:lnSpc>
            </a:pPr>
            <a:r>
              <a:rPr lang="en-US" sz="2700" spc="-12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Where are conservation efforts most critical?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780962" y="4733228"/>
            <a:ext cx="4100362" cy="425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is it important to protect endangered species? (e.g., ecological balance, biodiversity preservation, human well-being)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are certain species more vulnerable than others?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98366" y="4701058"/>
            <a:ext cx="4798194" cy="509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can we protect endangered species? (e.g., habitat restoration, legislation, education, and awareness campaigns)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can individuals contribute to this cause? (e.g., supporting wildlife organizations, reducing consumption of products linked to habitat destruction) 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12296274" y="0"/>
            <a:ext cx="5991726" cy="10287000"/>
          </a:xfrm>
          <a:custGeom>
            <a:avLst/>
            <a:gdLst/>
            <a:ahLst/>
            <a:cxnLst/>
            <a:rect r="r" b="b" t="t" l="l"/>
            <a:pathLst>
              <a:path h="10287000" w="5991726">
                <a:moveTo>
                  <a:pt x="0" y="0"/>
                </a:moveTo>
                <a:lnTo>
                  <a:pt x="5991726" y="0"/>
                </a:lnTo>
                <a:lnTo>
                  <a:pt x="59917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228" t="0" r="-722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3657" y="-39522"/>
            <a:ext cx="10681335" cy="8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45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User Participant Mapping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413657" y="1530732"/>
            <a:ext cx="828318" cy="470532"/>
          </a:xfrm>
          <a:custGeom>
            <a:avLst/>
            <a:gdLst/>
            <a:ahLst/>
            <a:cxnLst/>
            <a:rect r="r" b="b" t="t" l="l"/>
            <a:pathLst>
              <a:path h="470532" w="828318">
                <a:moveTo>
                  <a:pt x="0" y="0"/>
                </a:moveTo>
                <a:lnTo>
                  <a:pt x="828317" y="0"/>
                </a:lnTo>
                <a:lnTo>
                  <a:pt x="828317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8019" r="0" b="-3801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3657" y="2680818"/>
            <a:ext cx="4631294" cy="30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2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Government Agencies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3657" y="3301905"/>
            <a:ext cx="5449967" cy="130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Policymakers, regulators, and enforcement authorities who can implement laws and regulations to protect endangered species.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6360471" y="1530732"/>
            <a:ext cx="828318" cy="470532"/>
          </a:xfrm>
          <a:custGeom>
            <a:avLst/>
            <a:gdLst/>
            <a:ahLst/>
            <a:cxnLst/>
            <a:rect r="r" b="b" t="t" l="l"/>
            <a:pathLst>
              <a:path h="470532" w="828318">
                <a:moveTo>
                  <a:pt x="0" y="0"/>
                </a:moveTo>
                <a:lnTo>
                  <a:pt x="828318" y="0"/>
                </a:lnTo>
                <a:lnTo>
                  <a:pt x="828318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8019" r="0" b="-3801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60471" y="2680817"/>
            <a:ext cx="5449966" cy="832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2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Scientists and Researchers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60471" y="3819470"/>
            <a:ext cx="5449966" cy="136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Experts who study endangered species, their habitats, and the factors contributing to their decline.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582099" y="6199206"/>
            <a:ext cx="828318" cy="470532"/>
          </a:xfrm>
          <a:custGeom>
            <a:avLst/>
            <a:gdLst/>
            <a:ahLst/>
            <a:cxnLst/>
            <a:rect r="r" b="b" t="t" l="l"/>
            <a:pathLst>
              <a:path h="470532" w="828318">
                <a:moveTo>
                  <a:pt x="0" y="0"/>
                </a:moveTo>
                <a:lnTo>
                  <a:pt x="828318" y="0"/>
                </a:lnTo>
                <a:lnTo>
                  <a:pt x="828318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8019" r="0" b="-38019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83639" y="7186578"/>
            <a:ext cx="4141767" cy="30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2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Local Communities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3657" y="7945524"/>
            <a:ext cx="5449967" cy="130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Individuals and groups who live in close proximity to endangered species and can play a role in conservation efforts.</a:t>
            </a:r>
          </a:p>
        </p:txBody>
      </p:sp>
      <p:sp>
        <p:nvSpPr>
          <p:cNvPr name="Freeform 21" id="21" descr="preencoded.png"/>
          <p:cNvSpPr/>
          <p:nvPr/>
        </p:nvSpPr>
        <p:spPr>
          <a:xfrm flipH="false" flipV="false" rot="0">
            <a:off x="6349460" y="6199206"/>
            <a:ext cx="828318" cy="470532"/>
          </a:xfrm>
          <a:custGeom>
            <a:avLst/>
            <a:gdLst/>
            <a:ahLst/>
            <a:cxnLst/>
            <a:rect r="r" b="b" t="t" l="l"/>
            <a:pathLst>
              <a:path h="470532" w="828318">
                <a:moveTo>
                  <a:pt x="0" y="0"/>
                </a:moveTo>
                <a:lnTo>
                  <a:pt x="828318" y="0"/>
                </a:lnTo>
                <a:lnTo>
                  <a:pt x="828318" y="470532"/>
                </a:lnTo>
                <a:lnTo>
                  <a:pt x="0" y="4705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8019" r="0" b="-38019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349460" y="7186578"/>
            <a:ext cx="5261372" cy="42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225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Educators and Advocates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49460" y="7943205"/>
            <a:ext cx="5449966" cy="179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5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Professionals who raise awareness, provide education, and engage the public in protecting endangered species.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97972" y="307969"/>
            <a:ext cx="7655421" cy="98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Contextual Inquiry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92257" y="1746900"/>
            <a:ext cx="5644634" cy="3758684"/>
            <a:chOff x="0" y="0"/>
            <a:chExt cx="7526178" cy="50115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620" y="7620"/>
              <a:ext cx="7511034" cy="4996307"/>
            </a:xfrm>
            <a:custGeom>
              <a:avLst/>
              <a:gdLst/>
              <a:ahLst/>
              <a:cxnLst/>
              <a:rect r="r" b="b" t="t" l="l"/>
              <a:pathLst>
                <a:path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26274" cy="5011547"/>
            </a:xfrm>
            <a:custGeom>
              <a:avLst/>
              <a:gdLst/>
              <a:ahLst/>
              <a:cxnLst/>
              <a:rect r="r" b="b" t="t" l="l"/>
              <a:pathLst>
                <a:path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15512" y="2060629"/>
            <a:ext cx="3827622" cy="48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Observe Behaviors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5512" y="2646299"/>
            <a:ext cx="4998124" cy="253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Conduct field observations to understand how local communities interact with and perceive endangered species in their natural habitats.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331572" y="1746900"/>
            <a:ext cx="5644634" cy="3758684"/>
            <a:chOff x="0" y="0"/>
            <a:chExt cx="7526178" cy="50115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20" y="7620"/>
              <a:ext cx="7511034" cy="4996307"/>
            </a:xfrm>
            <a:custGeom>
              <a:avLst/>
              <a:gdLst/>
              <a:ahLst/>
              <a:cxnLst/>
              <a:rect r="r" b="b" t="t" l="l"/>
              <a:pathLst>
                <a:path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526274" cy="5011547"/>
            </a:xfrm>
            <a:custGeom>
              <a:avLst/>
              <a:gdLst/>
              <a:ahLst/>
              <a:cxnLst/>
              <a:rect r="r" b="b" t="t" l="l"/>
              <a:pathLst>
                <a:path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654826" y="2060629"/>
            <a:ext cx="4525209" cy="48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Understand Challenges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54826" y="2646299"/>
            <a:ext cx="4998124" cy="204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Engage in open-ended interviews to identify the challenges and barriers faced by different stakeholders in protecting endangered species.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92257" y="5800263"/>
            <a:ext cx="5644634" cy="3758684"/>
            <a:chOff x="0" y="0"/>
            <a:chExt cx="7526178" cy="50115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620" y="7620"/>
              <a:ext cx="7511034" cy="4996307"/>
            </a:xfrm>
            <a:custGeom>
              <a:avLst/>
              <a:gdLst/>
              <a:ahLst/>
              <a:cxnLst/>
              <a:rect r="r" b="b" t="t" l="l"/>
              <a:pathLst>
                <a:path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526274" cy="5011547"/>
            </a:xfrm>
            <a:custGeom>
              <a:avLst/>
              <a:gdLst/>
              <a:ahLst/>
              <a:cxnLst/>
              <a:rect r="r" b="b" t="t" l="l"/>
              <a:pathLst>
                <a:path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15512" y="6113993"/>
            <a:ext cx="4252496" cy="48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Identify Opportunities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5512" y="6699662"/>
            <a:ext cx="4998124" cy="253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Analyze the data collected to uncover opportunities for more effective conservation strategies that address the needs and concerns of all participants.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331572" y="5800263"/>
            <a:ext cx="5644634" cy="3758684"/>
            <a:chOff x="0" y="0"/>
            <a:chExt cx="7526178" cy="50115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7620" y="7620"/>
              <a:ext cx="7511034" cy="4996307"/>
            </a:xfrm>
            <a:custGeom>
              <a:avLst/>
              <a:gdLst/>
              <a:ahLst/>
              <a:cxnLst/>
              <a:rect r="r" b="b" t="t" l="l"/>
              <a:pathLst>
                <a:path h="4996307" w="7511034">
                  <a:moveTo>
                    <a:pt x="0" y="171450"/>
                  </a:moveTo>
                  <a:cubicBezTo>
                    <a:pt x="0" y="76835"/>
                    <a:pt x="76835" y="0"/>
                    <a:pt x="171704" y="0"/>
                  </a:cubicBezTo>
                  <a:lnTo>
                    <a:pt x="7339330" y="0"/>
                  </a:lnTo>
                  <a:cubicBezTo>
                    <a:pt x="7434072" y="0"/>
                    <a:pt x="7511034" y="76835"/>
                    <a:pt x="7511034" y="171450"/>
                  </a:cubicBezTo>
                  <a:lnTo>
                    <a:pt x="7511034" y="4824857"/>
                  </a:lnTo>
                  <a:cubicBezTo>
                    <a:pt x="7511034" y="4919599"/>
                    <a:pt x="7434199" y="4996307"/>
                    <a:pt x="7339330" y="4996307"/>
                  </a:cubicBezTo>
                  <a:lnTo>
                    <a:pt x="171704" y="4996307"/>
                  </a:lnTo>
                  <a:cubicBezTo>
                    <a:pt x="76835" y="4996307"/>
                    <a:pt x="0" y="4919599"/>
                    <a:pt x="0" y="4824857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26274" cy="5011547"/>
            </a:xfrm>
            <a:custGeom>
              <a:avLst/>
              <a:gdLst/>
              <a:ahLst/>
              <a:cxnLst/>
              <a:rect r="r" b="b" t="t" l="l"/>
              <a:pathLst>
                <a:path h="5011547" w="7526274">
                  <a:moveTo>
                    <a:pt x="0" y="179070"/>
                  </a:moveTo>
                  <a:cubicBezTo>
                    <a:pt x="0" y="80137"/>
                    <a:pt x="80264" y="0"/>
                    <a:pt x="179324" y="0"/>
                  </a:cubicBezTo>
                  <a:lnTo>
                    <a:pt x="7346950" y="0"/>
                  </a:lnTo>
                  <a:lnTo>
                    <a:pt x="7346950" y="7620"/>
                  </a:lnTo>
                  <a:lnTo>
                    <a:pt x="7346950" y="0"/>
                  </a:lnTo>
                  <a:cubicBezTo>
                    <a:pt x="7446010" y="0"/>
                    <a:pt x="7526274" y="80137"/>
                    <a:pt x="7526274" y="179070"/>
                  </a:cubicBezTo>
                  <a:lnTo>
                    <a:pt x="7526274" y="4832477"/>
                  </a:lnTo>
                  <a:lnTo>
                    <a:pt x="7518654" y="4832477"/>
                  </a:lnTo>
                  <a:lnTo>
                    <a:pt x="7526274" y="4832477"/>
                  </a:lnTo>
                  <a:cubicBezTo>
                    <a:pt x="7526274" y="4931410"/>
                    <a:pt x="7446010" y="5011547"/>
                    <a:pt x="7346950" y="5011547"/>
                  </a:cubicBezTo>
                  <a:lnTo>
                    <a:pt x="7346950" y="5003927"/>
                  </a:lnTo>
                  <a:lnTo>
                    <a:pt x="7346950" y="5011547"/>
                  </a:lnTo>
                  <a:lnTo>
                    <a:pt x="179324" y="5011547"/>
                  </a:lnTo>
                  <a:lnTo>
                    <a:pt x="179324" y="5003927"/>
                  </a:lnTo>
                  <a:lnTo>
                    <a:pt x="179324" y="5011547"/>
                  </a:lnTo>
                  <a:cubicBezTo>
                    <a:pt x="80264" y="5011547"/>
                    <a:pt x="0" y="4931410"/>
                    <a:pt x="0" y="4832477"/>
                  </a:cubicBezTo>
                  <a:lnTo>
                    <a:pt x="0" y="179070"/>
                  </a:lnTo>
                  <a:lnTo>
                    <a:pt x="7620" y="179070"/>
                  </a:lnTo>
                  <a:lnTo>
                    <a:pt x="0" y="179070"/>
                  </a:lnTo>
                  <a:moveTo>
                    <a:pt x="15240" y="179070"/>
                  </a:moveTo>
                  <a:lnTo>
                    <a:pt x="15240" y="4832477"/>
                  </a:lnTo>
                  <a:lnTo>
                    <a:pt x="7620" y="4832477"/>
                  </a:lnTo>
                  <a:lnTo>
                    <a:pt x="15240" y="4832477"/>
                  </a:lnTo>
                  <a:cubicBezTo>
                    <a:pt x="15240" y="4922901"/>
                    <a:pt x="88646" y="4996307"/>
                    <a:pt x="179324" y="4996307"/>
                  </a:cubicBezTo>
                  <a:lnTo>
                    <a:pt x="7346950" y="4996307"/>
                  </a:lnTo>
                  <a:cubicBezTo>
                    <a:pt x="7437501" y="4996307"/>
                    <a:pt x="7511034" y="4922901"/>
                    <a:pt x="7511034" y="4832477"/>
                  </a:cubicBezTo>
                  <a:lnTo>
                    <a:pt x="7511034" y="179070"/>
                  </a:lnTo>
                  <a:lnTo>
                    <a:pt x="7518654" y="179070"/>
                  </a:lnTo>
                  <a:lnTo>
                    <a:pt x="7511034" y="179070"/>
                  </a:lnTo>
                  <a:cubicBezTo>
                    <a:pt x="7511034" y="88646"/>
                    <a:pt x="7437628" y="15240"/>
                    <a:pt x="7346950" y="15240"/>
                  </a:cubicBezTo>
                  <a:lnTo>
                    <a:pt x="179324" y="15240"/>
                  </a:lnTo>
                  <a:lnTo>
                    <a:pt x="179324" y="7620"/>
                  </a:lnTo>
                  <a:lnTo>
                    <a:pt x="179324" y="15240"/>
                  </a:lnTo>
                  <a:cubicBezTo>
                    <a:pt x="88646" y="15240"/>
                    <a:pt x="15240" y="88646"/>
                    <a:pt x="15240" y="17907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6654826" y="6113993"/>
            <a:ext cx="4367690" cy="48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Collaborative Solutions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54826" y="6699662"/>
            <a:ext cx="4998124" cy="253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5"/>
              </a:lnSpc>
            </a:pPr>
            <a:r>
              <a:rPr lang="en-US" sz="2400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Work closely with stakeholders to co-create solutions that balance the interests of local communities, conservation efforts, and sustainable development.</a:t>
            </a:r>
          </a:p>
        </p:txBody>
      </p:sp>
      <p:sp>
        <p:nvSpPr>
          <p:cNvPr name="Freeform 31" id="31" descr="preencoded.png"/>
          <p:cNvSpPr/>
          <p:nvPr/>
        </p:nvSpPr>
        <p:spPr>
          <a:xfrm flipH="false" flipV="false" rot="0">
            <a:off x="12256827" y="0"/>
            <a:ext cx="6031173" cy="10287000"/>
          </a:xfrm>
          <a:custGeom>
            <a:avLst/>
            <a:gdLst/>
            <a:ahLst/>
            <a:cxnLst/>
            <a:rect r="r" b="b" t="t" l="l"/>
            <a:pathLst>
              <a:path h="10287000" w="6031173">
                <a:moveTo>
                  <a:pt x="0" y="0"/>
                </a:moveTo>
                <a:lnTo>
                  <a:pt x="6031173" y="0"/>
                </a:lnTo>
                <a:lnTo>
                  <a:pt x="60311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54" t="0" r="-6854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67804" y="137094"/>
            <a:ext cx="11563588" cy="1950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60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Questionnaires and Cue Cards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13686" y="2339894"/>
            <a:ext cx="1537514" cy="2312259"/>
          </a:xfrm>
          <a:custGeom>
            <a:avLst/>
            <a:gdLst/>
            <a:ahLst/>
            <a:cxnLst/>
            <a:rect r="r" b="b" t="t" l="l"/>
            <a:pathLst>
              <a:path h="2312259" w="1537514">
                <a:moveTo>
                  <a:pt x="0" y="0"/>
                </a:moveTo>
                <a:lnTo>
                  <a:pt x="1537514" y="0"/>
                </a:lnTo>
                <a:lnTo>
                  <a:pt x="1537514" y="2312258"/>
                </a:lnTo>
                <a:lnTo>
                  <a:pt x="0" y="2312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352" r="0" b="-935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12328" y="2373696"/>
            <a:ext cx="3843873" cy="57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 spc="-14">
                <a:solidFill>
                  <a:srgbClr val="31136C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Awareness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13686" y="5095596"/>
            <a:ext cx="1537514" cy="2312259"/>
          </a:xfrm>
          <a:custGeom>
            <a:avLst/>
            <a:gdLst/>
            <a:ahLst/>
            <a:cxnLst/>
            <a:rect r="r" b="b" t="t" l="l"/>
            <a:pathLst>
              <a:path h="2312259" w="1537514">
                <a:moveTo>
                  <a:pt x="0" y="0"/>
                </a:moveTo>
                <a:lnTo>
                  <a:pt x="1537514" y="0"/>
                </a:lnTo>
                <a:lnTo>
                  <a:pt x="1537514" y="2312259"/>
                </a:lnTo>
                <a:lnTo>
                  <a:pt x="0" y="23122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352" r="0" b="-935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12328" y="5119872"/>
            <a:ext cx="3843873" cy="58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spc="-14">
                <a:solidFill>
                  <a:srgbClr val="31136C"/>
                </a:solidFill>
                <a:latin typeface="Evolventa"/>
                <a:ea typeface="Evolventa"/>
                <a:cs typeface="Evolventa"/>
                <a:sym typeface="Evolventa"/>
              </a:rPr>
              <a:t>Knowledge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12327" y="5628864"/>
            <a:ext cx="10026074" cy="174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11">
                <a:solidFill>
                  <a:srgbClr val="31136C"/>
                </a:solidFill>
                <a:latin typeface="Evolventa"/>
                <a:ea typeface="Evolventa"/>
                <a:cs typeface="Evolventa"/>
                <a:sym typeface="Evolventa"/>
              </a:rPr>
              <a:t>Which of the following do you believe are the biggest threats to endangered species?</a:t>
            </a:r>
          </a:p>
          <a:p>
            <a:pPr algn="l">
              <a:lnSpc>
                <a:spcPts val="2879"/>
              </a:lnSpc>
            </a:pPr>
            <a:r>
              <a:rPr lang="en-US" sz="2400" spc="-11">
                <a:solidFill>
                  <a:srgbClr val="31136C"/>
                </a:solidFill>
                <a:latin typeface="Evolventa"/>
                <a:ea typeface="Evolventa"/>
                <a:cs typeface="Evolventa"/>
                <a:sym typeface="Evolventa"/>
              </a:rPr>
              <a:t>(a) Habitat loss</a:t>
            </a:r>
          </a:p>
          <a:p>
            <a:pPr algn="l">
              <a:lnSpc>
                <a:spcPts val="2879"/>
              </a:lnSpc>
            </a:pPr>
            <a:r>
              <a:rPr lang="en-US" sz="2400" spc="-11">
                <a:solidFill>
                  <a:srgbClr val="31136C"/>
                </a:solidFill>
                <a:latin typeface="Evolventa"/>
                <a:ea typeface="Evolventa"/>
                <a:cs typeface="Evolventa"/>
                <a:sym typeface="Evolventa"/>
              </a:rPr>
              <a:t>(b) Poaching</a:t>
            </a:r>
          </a:p>
          <a:p>
            <a:pPr algn="l">
              <a:lnSpc>
                <a:spcPts val="2879"/>
              </a:lnSpc>
            </a:pPr>
            <a:r>
              <a:rPr lang="en-US" sz="2400" spc="-11">
                <a:solidFill>
                  <a:srgbClr val="31136C"/>
                </a:solidFill>
                <a:latin typeface="Evolventa"/>
                <a:ea typeface="Evolventa"/>
                <a:cs typeface="Evolventa"/>
                <a:sym typeface="Evolventa"/>
              </a:rPr>
              <a:t>(c) Pollution</a:t>
            </a:r>
          </a:p>
          <a:p>
            <a:pPr algn="l">
              <a:lnSpc>
                <a:spcPts val="2879"/>
              </a:lnSpc>
            </a:pPr>
            <a:r>
              <a:rPr lang="en-US" sz="2400" spc="-11">
                <a:solidFill>
                  <a:srgbClr val="31136C"/>
                </a:solidFill>
                <a:latin typeface="Evolventa"/>
                <a:ea typeface="Evolventa"/>
                <a:cs typeface="Evolventa"/>
                <a:sym typeface="Evolventa"/>
              </a:rPr>
              <a:t>(d) Climate change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113686" y="7851297"/>
            <a:ext cx="1537514" cy="2312259"/>
          </a:xfrm>
          <a:custGeom>
            <a:avLst/>
            <a:gdLst/>
            <a:ahLst/>
            <a:cxnLst/>
            <a:rect r="r" b="b" t="t" l="l"/>
            <a:pathLst>
              <a:path h="2312259" w="1537514">
                <a:moveTo>
                  <a:pt x="0" y="0"/>
                </a:moveTo>
                <a:lnTo>
                  <a:pt x="1537514" y="0"/>
                </a:lnTo>
                <a:lnTo>
                  <a:pt x="1537514" y="2312259"/>
                </a:lnTo>
                <a:lnTo>
                  <a:pt x="0" y="23122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352" r="0" b="-9352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12328" y="7970825"/>
            <a:ext cx="3843873" cy="48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Create Cue Cards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12138402" y="74828"/>
            <a:ext cx="6610726" cy="10299639"/>
          </a:xfrm>
          <a:custGeom>
            <a:avLst/>
            <a:gdLst/>
            <a:ahLst/>
            <a:cxnLst/>
            <a:rect r="r" b="b" t="t" l="l"/>
            <a:pathLst>
              <a:path h="10299639" w="6610726">
                <a:moveTo>
                  <a:pt x="0" y="0"/>
                </a:moveTo>
                <a:lnTo>
                  <a:pt x="6610726" y="0"/>
                </a:lnTo>
                <a:lnTo>
                  <a:pt x="6610726" y="10299639"/>
                </a:lnTo>
                <a:lnTo>
                  <a:pt x="0" y="10299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33" t="0" r="-1933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01882" y="2452677"/>
            <a:ext cx="17501616" cy="259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familiar are you with the term "endangered species"?</a:t>
            </a:r>
          </a:p>
          <a:p>
            <a:pPr algn="l" marL="488632" indent="-244316" lvl="1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(a) Very familiar</a:t>
            </a:r>
          </a:p>
          <a:p>
            <a:pPr algn="l" marL="488632" indent="-244316" lvl="1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(b) Somewhat familiar</a:t>
            </a:r>
          </a:p>
          <a:p>
            <a:pPr algn="l" marL="488632" indent="-244316" lvl="1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(c) Not familiar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Have you heard of any endangered species in your local area?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DAGXN8txHYk</dc:identifier>
  <dcterms:modified xsi:type="dcterms:W3CDTF">2011-08-01T06:04:30Z</dcterms:modified>
  <cp:revision>1</cp:revision>
  <dc:title>Design thinking.pptx</dc:title>
</cp:coreProperties>
</file>